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7"/>
  </p:notesMasterIdLst>
  <p:sldIdLst>
    <p:sldId id="256" r:id="rId2"/>
    <p:sldId id="315" r:id="rId3"/>
    <p:sldId id="316" r:id="rId4"/>
    <p:sldId id="307" r:id="rId5"/>
    <p:sldId id="306" r:id="rId6"/>
    <p:sldId id="308" r:id="rId7"/>
    <p:sldId id="302" r:id="rId8"/>
    <p:sldId id="305" r:id="rId9"/>
    <p:sldId id="304" r:id="rId10"/>
    <p:sldId id="329" r:id="rId11"/>
    <p:sldId id="328" r:id="rId12"/>
    <p:sldId id="318" r:id="rId13"/>
    <p:sldId id="317" r:id="rId14"/>
    <p:sldId id="314" r:id="rId15"/>
    <p:sldId id="300" r:id="rId16"/>
    <p:sldId id="301" r:id="rId17"/>
    <p:sldId id="299" r:id="rId18"/>
    <p:sldId id="296" r:id="rId19"/>
    <p:sldId id="298" r:id="rId20"/>
    <p:sldId id="323" r:id="rId21"/>
    <p:sldId id="313" r:id="rId22"/>
    <p:sldId id="312" r:id="rId23"/>
    <p:sldId id="309" r:id="rId24"/>
    <p:sldId id="297" r:id="rId25"/>
    <p:sldId id="310" r:id="rId26"/>
    <p:sldId id="330" r:id="rId27"/>
    <p:sldId id="326" r:id="rId28"/>
    <p:sldId id="325" r:id="rId29"/>
    <p:sldId id="332" r:id="rId30"/>
    <p:sldId id="331" r:id="rId31"/>
    <p:sldId id="340" r:id="rId32"/>
    <p:sldId id="337" r:id="rId33"/>
    <p:sldId id="336" r:id="rId34"/>
    <p:sldId id="339" r:id="rId35"/>
    <p:sldId id="294" r:id="rId36"/>
  </p:sldIdLst>
  <p:sldSz cx="9144000" cy="6858000" type="screen4x3"/>
  <p:notesSz cx="7099300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éma alapján készült stílus 1 – 5. jelölőszín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éma alapján készült stílus 1 – 4. jelölőszín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1" autoAdjust="0"/>
    <p:restoredTop sz="85325" autoAdjust="0"/>
  </p:normalViewPr>
  <p:slideViewPr>
    <p:cSldViewPr>
      <p:cViewPr>
        <p:scale>
          <a:sx n="73" d="100"/>
          <a:sy n="73" d="100"/>
        </p:scale>
        <p:origin x="-157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40F6C8D0-97FD-49DB-85FE-77BB60B1659F}" type="datetimeFigureOut">
              <a:rPr lang="hu-HU"/>
              <a:pPr>
                <a:defRPr/>
              </a:pPr>
              <a:t>2019.04.22.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1095DB1A-FEB6-4BED-B0D0-F0CFA0F9DAB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4811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5DB1A-FEB6-4BED-B0D0-F0CFA0F9DAB7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227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5DB1A-FEB6-4BED-B0D0-F0CFA0F9DAB7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865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5DB1A-FEB6-4BED-B0D0-F0CFA0F9DAB7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818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5DB1A-FEB6-4BED-B0D0-F0CFA0F9DAB7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54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5DB1A-FEB6-4BED-B0D0-F0CFA0F9DAB7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20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FA678-730B-4556-A2A3-277797B53A8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702F1-0863-4243-9674-77E9486F5EB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7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6C654-8738-410C-8D7F-3B07EAC67EA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6EDF7-2A90-431C-BC00-BB0E3CC5C4BA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4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34E0-D88A-41C7-9380-3886EF034D0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C4531-7175-4723-BDFD-FC6982E3191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3DEC5-A959-4264-AAF7-D7328B32725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51B3C-2C0D-4507-9111-FB7F6FDC27B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6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C84A9-F43E-4DF0-95A1-801947B8FBF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5C7A-78C8-4541-AC9F-5AB49ADDDB9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1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5E73-C1A9-4F97-8797-C589EF8BD79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3570-982F-4F1F-85ED-12749B45CC73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9621A-0A8E-4BBC-A4D2-096E3EC2203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6CE0-C36D-4377-BA7E-87ECAC07A80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6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7952-EF12-49B7-BBF4-5A9ACEF8AF51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6FC48-35DD-445C-AD3C-94CC312D132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7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6ACF-B8A2-4402-8927-B0C4770B60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05142-4DAE-46A8-A4A1-7EA99E64C0C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192D-173A-491F-9826-FE08389F6A5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AD6-131F-492C-8C0E-FCA271B2465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6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D23B4-D7BD-4254-9E0B-DD300117DD0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0C2B-B414-4F2F-A1AE-BBDEE50217A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3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69B931-8961-4FBF-BFF0-347635A566D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B5944D-B54C-43B5-BE20-C34CD9FE1EA9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8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3455987"/>
          </a:xfrm>
        </p:spPr>
        <p:txBody>
          <a:bodyPr/>
          <a:lstStyle/>
          <a:p>
            <a:pPr eaLnBrk="1" hangingPunct="1"/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/>
              <a:t/>
            </a:r>
            <a:br>
              <a:rPr lang="hu-HU" altLang="hu-HU" sz="1800" b="1" dirty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2000" b="1" dirty="0" smtClean="0"/>
              <a:t>dr. </a:t>
            </a:r>
            <a:r>
              <a:rPr lang="hu-HU" altLang="hu-HU" sz="2000" b="1" dirty="0" err="1" smtClean="0"/>
              <a:t>Gaál-Szabó</a:t>
            </a:r>
            <a:r>
              <a:rPr lang="hu-HU" altLang="hu-HU" sz="2000" b="1" dirty="0" smtClean="0"/>
              <a:t> Zsuzsanna</a:t>
            </a:r>
            <a:br>
              <a:rPr lang="hu-HU" altLang="hu-HU" sz="2000" b="1" dirty="0" smtClean="0"/>
            </a:br>
            <a:r>
              <a:rPr lang="hu-HU" altLang="hu-HU" sz="2000" dirty="0" smtClean="0"/>
              <a:t/>
            </a:r>
            <a:br>
              <a:rPr lang="hu-HU" altLang="hu-HU" sz="2000" dirty="0" smtClean="0"/>
            </a:br>
            <a:r>
              <a:rPr lang="hu-HU" altLang="hu-HU" sz="3200" b="1" dirty="0" smtClean="0"/>
              <a:t>2017 – A változatosság éve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149725"/>
            <a:ext cx="6400800" cy="251963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sz="1800" dirty="0" smtClean="0">
                <a:solidFill>
                  <a:schemeClr val="tx1"/>
                </a:solidFill>
              </a:rPr>
              <a:t>Szigetelésdiagnosztikai Konferencia, 2017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dirty="0" smtClean="0">
                <a:solidFill>
                  <a:schemeClr val="tx1"/>
                </a:solidFill>
              </a:rPr>
              <a:t>   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zsuzsagsz</a:t>
            </a:r>
            <a:r>
              <a:rPr lang="hu-HU" altLang="hu-HU" sz="2000" dirty="0" smtClean="0">
                <a:solidFill>
                  <a:srgbClr val="3333FF"/>
                </a:solidFill>
              </a:rPr>
              <a:t>@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gmail.com</a:t>
            </a:r>
            <a:endParaRPr lang="hu-HU" dirty="0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2" y="341312"/>
            <a:ext cx="7825348" cy="121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11560" y="2276872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 smtClean="0"/>
              <a:t>A szélsőségek éve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22563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357075"/>
              </p:ext>
            </p:extLst>
          </p:nvPr>
        </p:nvGraphicFramePr>
        <p:xfrm>
          <a:off x="323528" y="1484784"/>
          <a:ext cx="8424936" cy="4958541"/>
        </p:xfrm>
        <a:graphic>
          <a:graphicData uri="http://schemas.openxmlformats.org/drawingml/2006/table">
            <a:tbl>
              <a:tblPr/>
              <a:tblGrid>
                <a:gridCol w="2162566"/>
                <a:gridCol w="2001483"/>
                <a:gridCol w="1292099"/>
                <a:gridCol w="1528628"/>
                <a:gridCol w="1397067"/>
                <a:gridCol w="43093"/>
              </a:tblGrid>
              <a:tr h="4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effectLst/>
                          <a:latin typeface="Times New Roman"/>
                          <a:ea typeface="Times New Roman"/>
                        </a:rPr>
                        <a:t>Test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effectLst/>
                          <a:latin typeface="Times New Roman"/>
                          <a:ea typeface="Times New Roman"/>
                        </a:rPr>
                        <a:t>Standard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effectLst/>
                          <a:latin typeface="Times New Roman"/>
                          <a:ea typeface="Times New Roman"/>
                        </a:rPr>
                        <a:t>Unit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 err="1">
                          <a:effectLst/>
                          <a:latin typeface="Times New Roman"/>
                          <a:ea typeface="Times New Roman"/>
                        </a:rPr>
                        <a:t>Measured</a:t>
                      </a:r>
                      <a:r>
                        <a:rPr lang="hu-HU" sz="1600" b="1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hu-HU" sz="1600" b="1" dirty="0" err="1">
                          <a:effectLst/>
                          <a:latin typeface="Times New Roman"/>
                          <a:ea typeface="Times New Roman"/>
                        </a:rPr>
                        <a:t>value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effectLst/>
                          <a:latin typeface="Times New Roman"/>
                          <a:ea typeface="Times New Roman"/>
                        </a:rPr>
                        <a:t>Limit  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35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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unused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57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Breakdown voltage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MSZ EN 60156:2000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kV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76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min 30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025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Dielectric dissipation factor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MSZ EN 60247:2004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0,0013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max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0,0050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44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Density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at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20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MSZ EN ISO 3675:2000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kg/m</a:t>
                      </a:r>
                      <a:r>
                        <a:rPr lang="hu-HU" sz="1600" baseline="300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873,1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max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895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44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Neutralization number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MSZ EN 62021-2:2007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mg KOH/g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&lt;0,01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max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0,01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115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Interfacial tension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ASTM D971:2012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mN/m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44,9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47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Water content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MSZ EN 60814:2000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mg/kg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9,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 (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at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20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C)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max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30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57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Colour  </a:t>
                      </a:r>
                      <a:r>
                        <a:rPr lang="hu-HU" sz="160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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lab. made colour range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0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928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Appearance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MSZ EN 60296:2012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clear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, free 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from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water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and 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suspended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matter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and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hu-HU" sz="1600" dirty="0" err="1">
                          <a:effectLst/>
                          <a:latin typeface="Times New Roman"/>
                          <a:ea typeface="Times New Roman"/>
                        </a:rPr>
                        <a:t>sediment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86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Phenol type inhibitor content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MSZ-09-0209-85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withdrawn standard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m/m %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643" marR="66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71"/>
            <a:ext cx="2886274" cy="1905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abadkézi sokszög 2"/>
          <p:cNvSpPr/>
          <p:nvPr/>
        </p:nvSpPr>
        <p:spPr>
          <a:xfrm>
            <a:off x="243706" y="94517"/>
            <a:ext cx="1169458" cy="1556397"/>
          </a:xfrm>
          <a:custGeom>
            <a:avLst/>
            <a:gdLst>
              <a:gd name="connsiteX0" fmla="*/ 712258 w 1169458"/>
              <a:gd name="connsiteY0" fmla="*/ 18543 h 1556397"/>
              <a:gd name="connsiteX1" fmla="*/ 660303 w 1169458"/>
              <a:gd name="connsiteY1" fmla="*/ 49716 h 1556397"/>
              <a:gd name="connsiteX2" fmla="*/ 452485 w 1169458"/>
              <a:gd name="connsiteY2" fmla="*/ 80888 h 1556397"/>
              <a:gd name="connsiteX3" fmla="*/ 410921 w 1169458"/>
              <a:gd name="connsiteY3" fmla="*/ 101670 h 1556397"/>
              <a:gd name="connsiteX4" fmla="*/ 348576 w 1169458"/>
              <a:gd name="connsiteY4" fmla="*/ 112061 h 1556397"/>
              <a:gd name="connsiteX5" fmla="*/ 307012 w 1169458"/>
              <a:gd name="connsiteY5" fmla="*/ 122452 h 1556397"/>
              <a:gd name="connsiteX6" fmla="*/ 265449 w 1169458"/>
              <a:gd name="connsiteY6" fmla="*/ 143234 h 1556397"/>
              <a:gd name="connsiteX7" fmla="*/ 255058 w 1169458"/>
              <a:gd name="connsiteY7" fmla="*/ 174406 h 1556397"/>
              <a:gd name="connsiteX8" fmla="*/ 234276 w 1169458"/>
              <a:gd name="connsiteY8" fmla="*/ 205579 h 1556397"/>
              <a:gd name="connsiteX9" fmla="*/ 223885 w 1169458"/>
              <a:gd name="connsiteY9" fmla="*/ 236752 h 1556397"/>
              <a:gd name="connsiteX10" fmla="*/ 140758 w 1169458"/>
              <a:gd name="connsiteY10" fmla="*/ 351052 h 1556397"/>
              <a:gd name="connsiteX11" fmla="*/ 130367 w 1169458"/>
              <a:gd name="connsiteY11" fmla="*/ 382225 h 1556397"/>
              <a:gd name="connsiteX12" fmla="*/ 78412 w 1169458"/>
              <a:gd name="connsiteY12" fmla="*/ 454961 h 1556397"/>
              <a:gd name="connsiteX13" fmla="*/ 68021 w 1169458"/>
              <a:gd name="connsiteY13" fmla="*/ 517306 h 1556397"/>
              <a:gd name="connsiteX14" fmla="*/ 57630 w 1169458"/>
              <a:gd name="connsiteY14" fmla="*/ 548479 h 1556397"/>
              <a:gd name="connsiteX15" fmla="*/ 36849 w 1169458"/>
              <a:gd name="connsiteY15" fmla="*/ 621216 h 1556397"/>
              <a:gd name="connsiteX16" fmla="*/ 26458 w 1169458"/>
              <a:gd name="connsiteY16" fmla="*/ 704343 h 1556397"/>
              <a:gd name="connsiteX17" fmla="*/ 5676 w 1169458"/>
              <a:gd name="connsiteY17" fmla="*/ 808252 h 1556397"/>
              <a:gd name="connsiteX18" fmla="*/ 26458 w 1169458"/>
              <a:gd name="connsiteY18" fmla="*/ 1099197 h 1556397"/>
              <a:gd name="connsiteX19" fmla="*/ 57630 w 1169458"/>
              <a:gd name="connsiteY19" fmla="*/ 1265452 h 1556397"/>
              <a:gd name="connsiteX20" fmla="*/ 68021 w 1169458"/>
              <a:gd name="connsiteY20" fmla="*/ 1296625 h 1556397"/>
              <a:gd name="connsiteX21" fmla="*/ 99194 w 1169458"/>
              <a:gd name="connsiteY21" fmla="*/ 1317406 h 1556397"/>
              <a:gd name="connsiteX22" fmla="*/ 119976 w 1169458"/>
              <a:gd name="connsiteY22" fmla="*/ 1358970 h 1556397"/>
              <a:gd name="connsiteX23" fmla="*/ 151149 w 1169458"/>
              <a:gd name="connsiteY23" fmla="*/ 1390143 h 1556397"/>
              <a:gd name="connsiteX24" fmla="*/ 265449 w 1169458"/>
              <a:gd name="connsiteY24" fmla="*/ 1462879 h 1556397"/>
              <a:gd name="connsiteX25" fmla="*/ 327794 w 1169458"/>
              <a:gd name="connsiteY25" fmla="*/ 1504443 h 1556397"/>
              <a:gd name="connsiteX26" fmla="*/ 390139 w 1169458"/>
              <a:gd name="connsiteY26" fmla="*/ 1525225 h 1556397"/>
              <a:gd name="connsiteX27" fmla="*/ 473267 w 1169458"/>
              <a:gd name="connsiteY27" fmla="*/ 1556397 h 1556397"/>
              <a:gd name="connsiteX28" fmla="*/ 712258 w 1169458"/>
              <a:gd name="connsiteY28" fmla="*/ 1546006 h 1556397"/>
              <a:gd name="connsiteX29" fmla="*/ 743430 w 1169458"/>
              <a:gd name="connsiteY29" fmla="*/ 1525225 h 1556397"/>
              <a:gd name="connsiteX30" fmla="*/ 826558 w 1169458"/>
              <a:gd name="connsiteY30" fmla="*/ 1483661 h 1556397"/>
              <a:gd name="connsiteX31" fmla="*/ 847339 w 1169458"/>
              <a:gd name="connsiteY31" fmla="*/ 1452488 h 1556397"/>
              <a:gd name="connsiteX32" fmla="*/ 878512 w 1169458"/>
              <a:gd name="connsiteY32" fmla="*/ 1421316 h 1556397"/>
              <a:gd name="connsiteX33" fmla="*/ 888903 w 1169458"/>
              <a:gd name="connsiteY33" fmla="*/ 1390143 h 1556397"/>
              <a:gd name="connsiteX34" fmla="*/ 920076 w 1169458"/>
              <a:gd name="connsiteY34" fmla="*/ 1348579 h 1556397"/>
              <a:gd name="connsiteX35" fmla="*/ 961639 w 1169458"/>
              <a:gd name="connsiteY35" fmla="*/ 1286234 h 1556397"/>
              <a:gd name="connsiteX36" fmla="*/ 982421 w 1169458"/>
              <a:gd name="connsiteY36" fmla="*/ 1255061 h 1556397"/>
              <a:gd name="connsiteX37" fmla="*/ 992812 w 1169458"/>
              <a:gd name="connsiteY37" fmla="*/ 1213497 h 1556397"/>
              <a:gd name="connsiteX38" fmla="*/ 1023985 w 1169458"/>
              <a:gd name="connsiteY38" fmla="*/ 1182325 h 1556397"/>
              <a:gd name="connsiteX39" fmla="*/ 1055158 w 1169458"/>
              <a:gd name="connsiteY39" fmla="*/ 1140761 h 1556397"/>
              <a:gd name="connsiteX40" fmla="*/ 1086330 w 1169458"/>
              <a:gd name="connsiteY40" fmla="*/ 1078416 h 1556397"/>
              <a:gd name="connsiteX41" fmla="*/ 1107112 w 1169458"/>
              <a:gd name="connsiteY41" fmla="*/ 1016070 h 1556397"/>
              <a:gd name="connsiteX42" fmla="*/ 1138285 w 1169458"/>
              <a:gd name="connsiteY42" fmla="*/ 932943 h 1556397"/>
              <a:gd name="connsiteX43" fmla="*/ 1148676 w 1169458"/>
              <a:gd name="connsiteY43" fmla="*/ 652388 h 1556397"/>
              <a:gd name="connsiteX44" fmla="*/ 1159067 w 1169458"/>
              <a:gd name="connsiteY44" fmla="*/ 621216 h 1556397"/>
              <a:gd name="connsiteX45" fmla="*/ 1169458 w 1169458"/>
              <a:gd name="connsiteY45" fmla="*/ 569261 h 1556397"/>
              <a:gd name="connsiteX46" fmla="*/ 1148676 w 1169458"/>
              <a:gd name="connsiteY46" fmla="*/ 247143 h 1556397"/>
              <a:gd name="connsiteX47" fmla="*/ 1138285 w 1169458"/>
              <a:gd name="connsiteY47" fmla="*/ 215970 h 1556397"/>
              <a:gd name="connsiteX48" fmla="*/ 1107112 w 1169458"/>
              <a:gd name="connsiteY48" fmla="*/ 174406 h 1556397"/>
              <a:gd name="connsiteX49" fmla="*/ 1086330 w 1169458"/>
              <a:gd name="connsiteY49" fmla="*/ 132843 h 1556397"/>
              <a:gd name="connsiteX50" fmla="*/ 992812 w 1169458"/>
              <a:gd name="connsiteY50" fmla="*/ 49716 h 1556397"/>
              <a:gd name="connsiteX51" fmla="*/ 940858 w 1169458"/>
              <a:gd name="connsiteY51" fmla="*/ 39325 h 1556397"/>
              <a:gd name="connsiteX52" fmla="*/ 836949 w 1169458"/>
              <a:gd name="connsiteY52" fmla="*/ 18543 h 1556397"/>
              <a:gd name="connsiteX53" fmla="*/ 805776 w 1169458"/>
              <a:gd name="connsiteY53" fmla="*/ 8152 h 1556397"/>
              <a:gd name="connsiteX54" fmla="*/ 535612 w 1169458"/>
              <a:gd name="connsiteY54" fmla="*/ 39325 h 1556397"/>
              <a:gd name="connsiteX55" fmla="*/ 525221 w 1169458"/>
              <a:gd name="connsiteY55" fmla="*/ 49716 h 155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69458" h="1556397">
                <a:moveTo>
                  <a:pt x="712258" y="18543"/>
                </a:moveTo>
                <a:cubicBezTo>
                  <a:pt x="694940" y="28934"/>
                  <a:pt x="679323" y="42923"/>
                  <a:pt x="660303" y="49716"/>
                </a:cubicBezTo>
                <a:cubicBezTo>
                  <a:pt x="595761" y="72767"/>
                  <a:pt x="519130" y="74829"/>
                  <a:pt x="452485" y="80888"/>
                </a:cubicBezTo>
                <a:cubicBezTo>
                  <a:pt x="438630" y="87815"/>
                  <a:pt x="425758" y="97219"/>
                  <a:pt x="410921" y="101670"/>
                </a:cubicBezTo>
                <a:cubicBezTo>
                  <a:pt x="390741" y="107724"/>
                  <a:pt x="369235" y="107929"/>
                  <a:pt x="348576" y="112061"/>
                </a:cubicBezTo>
                <a:cubicBezTo>
                  <a:pt x="334572" y="114862"/>
                  <a:pt x="320867" y="118988"/>
                  <a:pt x="307012" y="122452"/>
                </a:cubicBezTo>
                <a:cubicBezTo>
                  <a:pt x="293158" y="129379"/>
                  <a:pt x="276402" y="132281"/>
                  <a:pt x="265449" y="143234"/>
                </a:cubicBezTo>
                <a:cubicBezTo>
                  <a:pt x="257704" y="150979"/>
                  <a:pt x="259956" y="164610"/>
                  <a:pt x="255058" y="174406"/>
                </a:cubicBezTo>
                <a:cubicBezTo>
                  <a:pt x="249473" y="185576"/>
                  <a:pt x="239861" y="194409"/>
                  <a:pt x="234276" y="205579"/>
                </a:cubicBezTo>
                <a:cubicBezTo>
                  <a:pt x="229378" y="215376"/>
                  <a:pt x="229130" y="227136"/>
                  <a:pt x="223885" y="236752"/>
                </a:cubicBezTo>
                <a:cubicBezTo>
                  <a:pt x="180871" y="315610"/>
                  <a:pt x="187512" y="304297"/>
                  <a:pt x="140758" y="351052"/>
                </a:cubicBezTo>
                <a:cubicBezTo>
                  <a:pt x="137294" y="361443"/>
                  <a:pt x="135265" y="372428"/>
                  <a:pt x="130367" y="382225"/>
                </a:cubicBezTo>
                <a:cubicBezTo>
                  <a:pt x="122772" y="397415"/>
                  <a:pt x="85468" y="445552"/>
                  <a:pt x="78412" y="454961"/>
                </a:cubicBezTo>
                <a:cubicBezTo>
                  <a:pt x="74948" y="475743"/>
                  <a:pt x="72591" y="496739"/>
                  <a:pt x="68021" y="517306"/>
                </a:cubicBezTo>
                <a:cubicBezTo>
                  <a:pt x="65645" y="527998"/>
                  <a:pt x="60639" y="537947"/>
                  <a:pt x="57630" y="548479"/>
                </a:cubicBezTo>
                <a:cubicBezTo>
                  <a:pt x="31527" y="639838"/>
                  <a:pt x="61767" y="546454"/>
                  <a:pt x="36849" y="621216"/>
                </a:cubicBezTo>
                <a:cubicBezTo>
                  <a:pt x="33385" y="648925"/>
                  <a:pt x="31049" y="676798"/>
                  <a:pt x="26458" y="704343"/>
                </a:cubicBezTo>
                <a:cubicBezTo>
                  <a:pt x="20651" y="739185"/>
                  <a:pt x="6685" y="772944"/>
                  <a:pt x="5676" y="808252"/>
                </a:cubicBezTo>
                <a:cubicBezTo>
                  <a:pt x="-593" y="1027676"/>
                  <a:pt x="-9177" y="992295"/>
                  <a:pt x="26458" y="1099197"/>
                </a:cubicBezTo>
                <a:cubicBezTo>
                  <a:pt x="45340" y="1344663"/>
                  <a:pt x="9716" y="1169621"/>
                  <a:pt x="57630" y="1265452"/>
                </a:cubicBezTo>
                <a:cubicBezTo>
                  <a:pt x="62528" y="1275249"/>
                  <a:pt x="61179" y="1288072"/>
                  <a:pt x="68021" y="1296625"/>
                </a:cubicBezTo>
                <a:cubicBezTo>
                  <a:pt x="75822" y="1306377"/>
                  <a:pt x="88803" y="1310479"/>
                  <a:pt x="99194" y="1317406"/>
                </a:cubicBezTo>
                <a:cubicBezTo>
                  <a:pt x="106121" y="1331261"/>
                  <a:pt x="110973" y="1346365"/>
                  <a:pt x="119976" y="1358970"/>
                </a:cubicBezTo>
                <a:cubicBezTo>
                  <a:pt x="128517" y="1370928"/>
                  <a:pt x="139776" y="1380838"/>
                  <a:pt x="151149" y="1390143"/>
                </a:cubicBezTo>
                <a:cubicBezTo>
                  <a:pt x="230116" y="1454752"/>
                  <a:pt x="205504" y="1442897"/>
                  <a:pt x="265449" y="1462879"/>
                </a:cubicBezTo>
                <a:cubicBezTo>
                  <a:pt x="286231" y="1476734"/>
                  <a:pt x="304099" y="1496545"/>
                  <a:pt x="327794" y="1504443"/>
                </a:cubicBezTo>
                <a:cubicBezTo>
                  <a:pt x="348576" y="1511370"/>
                  <a:pt x="370546" y="1515429"/>
                  <a:pt x="390139" y="1525225"/>
                </a:cubicBezTo>
                <a:cubicBezTo>
                  <a:pt x="444476" y="1552392"/>
                  <a:pt x="416676" y="1542249"/>
                  <a:pt x="473267" y="1556397"/>
                </a:cubicBezTo>
                <a:cubicBezTo>
                  <a:pt x="552931" y="1552933"/>
                  <a:pt x="633045" y="1555146"/>
                  <a:pt x="712258" y="1546006"/>
                </a:cubicBezTo>
                <a:cubicBezTo>
                  <a:pt x="724664" y="1544575"/>
                  <a:pt x="732260" y="1530810"/>
                  <a:pt x="743430" y="1525225"/>
                </a:cubicBezTo>
                <a:cubicBezTo>
                  <a:pt x="845107" y="1474387"/>
                  <a:pt x="754338" y="1531807"/>
                  <a:pt x="826558" y="1483661"/>
                </a:cubicBezTo>
                <a:cubicBezTo>
                  <a:pt x="833485" y="1473270"/>
                  <a:pt x="839344" y="1462082"/>
                  <a:pt x="847339" y="1452488"/>
                </a:cubicBezTo>
                <a:cubicBezTo>
                  <a:pt x="856746" y="1441199"/>
                  <a:pt x="870361" y="1433543"/>
                  <a:pt x="878512" y="1421316"/>
                </a:cubicBezTo>
                <a:cubicBezTo>
                  <a:pt x="884588" y="1412203"/>
                  <a:pt x="883469" y="1399653"/>
                  <a:pt x="888903" y="1390143"/>
                </a:cubicBezTo>
                <a:cubicBezTo>
                  <a:pt x="897495" y="1375106"/>
                  <a:pt x="910145" y="1362767"/>
                  <a:pt x="920076" y="1348579"/>
                </a:cubicBezTo>
                <a:cubicBezTo>
                  <a:pt x="934399" y="1328118"/>
                  <a:pt x="947785" y="1307016"/>
                  <a:pt x="961639" y="1286234"/>
                </a:cubicBezTo>
                <a:lnTo>
                  <a:pt x="982421" y="1255061"/>
                </a:lnTo>
                <a:cubicBezTo>
                  <a:pt x="985885" y="1241206"/>
                  <a:pt x="985727" y="1225896"/>
                  <a:pt x="992812" y="1213497"/>
                </a:cubicBezTo>
                <a:cubicBezTo>
                  <a:pt x="1000103" y="1200738"/>
                  <a:pt x="1014422" y="1193482"/>
                  <a:pt x="1023985" y="1182325"/>
                </a:cubicBezTo>
                <a:cubicBezTo>
                  <a:pt x="1035256" y="1169176"/>
                  <a:pt x="1044767" y="1154616"/>
                  <a:pt x="1055158" y="1140761"/>
                </a:cubicBezTo>
                <a:cubicBezTo>
                  <a:pt x="1093055" y="1027070"/>
                  <a:pt x="1032615" y="1199275"/>
                  <a:pt x="1086330" y="1078416"/>
                </a:cubicBezTo>
                <a:cubicBezTo>
                  <a:pt x="1095227" y="1058398"/>
                  <a:pt x="1100185" y="1036852"/>
                  <a:pt x="1107112" y="1016070"/>
                </a:cubicBezTo>
                <a:cubicBezTo>
                  <a:pt x="1123401" y="967202"/>
                  <a:pt x="1113435" y="995067"/>
                  <a:pt x="1138285" y="932943"/>
                </a:cubicBezTo>
                <a:cubicBezTo>
                  <a:pt x="1141749" y="839425"/>
                  <a:pt x="1142451" y="745763"/>
                  <a:pt x="1148676" y="652388"/>
                </a:cubicBezTo>
                <a:cubicBezTo>
                  <a:pt x="1149405" y="641459"/>
                  <a:pt x="1156411" y="631842"/>
                  <a:pt x="1159067" y="621216"/>
                </a:cubicBezTo>
                <a:cubicBezTo>
                  <a:pt x="1163351" y="604082"/>
                  <a:pt x="1165994" y="586579"/>
                  <a:pt x="1169458" y="569261"/>
                </a:cubicBezTo>
                <a:cubicBezTo>
                  <a:pt x="1164898" y="450694"/>
                  <a:pt x="1175466" y="354301"/>
                  <a:pt x="1148676" y="247143"/>
                </a:cubicBezTo>
                <a:cubicBezTo>
                  <a:pt x="1146019" y="236517"/>
                  <a:pt x="1143719" y="225480"/>
                  <a:pt x="1138285" y="215970"/>
                </a:cubicBezTo>
                <a:cubicBezTo>
                  <a:pt x="1129693" y="200933"/>
                  <a:pt x="1116291" y="189092"/>
                  <a:pt x="1107112" y="174406"/>
                </a:cubicBezTo>
                <a:cubicBezTo>
                  <a:pt x="1098902" y="161271"/>
                  <a:pt x="1096006" y="144938"/>
                  <a:pt x="1086330" y="132843"/>
                </a:cubicBezTo>
                <a:cubicBezTo>
                  <a:pt x="1079123" y="123834"/>
                  <a:pt x="1021258" y="60383"/>
                  <a:pt x="992812" y="49716"/>
                </a:cubicBezTo>
                <a:cubicBezTo>
                  <a:pt x="976275" y="43515"/>
                  <a:pt x="957992" y="43608"/>
                  <a:pt x="940858" y="39325"/>
                </a:cubicBezTo>
                <a:cubicBezTo>
                  <a:pt x="844135" y="15144"/>
                  <a:pt x="1015146" y="44000"/>
                  <a:pt x="836949" y="18543"/>
                </a:cubicBezTo>
                <a:cubicBezTo>
                  <a:pt x="826558" y="15079"/>
                  <a:pt x="816729" y="8152"/>
                  <a:pt x="805776" y="8152"/>
                </a:cubicBezTo>
                <a:cubicBezTo>
                  <a:pt x="638071" y="8152"/>
                  <a:pt x="620013" y="-23976"/>
                  <a:pt x="535612" y="39325"/>
                </a:cubicBezTo>
                <a:cubicBezTo>
                  <a:pt x="531693" y="42264"/>
                  <a:pt x="528685" y="46252"/>
                  <a:pt x="525221" y="49716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3995936" y="40466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Új olaj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7973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821973"/>
              </p:ext>
            </p:extLst>
          </p:nvPr>
        </p:nvGraphicFramePr>
        <p:xfrm>
          <a:off x="323528" y="1484784"/>
          <a:ext cx="8568947" cy="5038371"/>
        </p:xfrm>
        <a:graphic>
          <a:graphicData uri="http://schemas.openxmlformats.org/drawingml/2006/table">
            <a:tbl>
              <a:tblPr/>
              <a:tblGrid>
                <a:gridCol w="1152124"/>
                <a:gridCol w="1008112"/>
                <a:gridCol w="792088"/>
                <a:gridCol w="798919"/>
                <a:gridCol w="798919"/>
                <a:gridCol w="798919"/>
                <a:gridCol w="798919"/>
                <a:gridCol w="798919"/>
                <a:gridCol w="798919"/>
                <a:gridCol w="823109"/>
              </a:tblGrid>
              <a:tr h="458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b="1" dirty="0">
                          <a:effectLst/>
                          <a:latin typeface="Times New Roman"/>
                          <a:ea typeface="Times New Roman"/>
                        </a:rPr>
                        <a:t>Vizsgált jellemző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b="1" dirty="0">
                          <a:effectLst/>
                          <a:latin typeface="Times New Roman"/>
                          <a:ea typeface="Times New Roman"/>
                        </a:rPr>
                        <a:t>Szabvány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b="1" dirty="0">
                          <a:effectLst/>
                          <a:latin typeface="Times New Roman"/>
                          <a:ea typeface="Times New Roman"/>
                        </a:rPr>
                        <a:t>Mérték-egység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b="1" dirty="0">
                          <a:effectLst/>
                          <a:latin typeface="Times New Roman"/>
                          <a:ea typeface="Times New Roman"/>
                        </a:rPr>
                        <a:t>Vizsgálati eredmény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b="1" dirty="0">
                          <a:effectLst/>
                          <a:latin typeface="Times New Roman"/>
                          <a:ea typeface="Times New Roman"/>
                        </a:rPr>
                        <a:t>Határ-érték  </a:t>
                      </a:r>
                      <a:r>
                        <a:rPr lang="hu-HU" sz="1200" b="1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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139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Átütési </a:t>
                      </a:r>
                      <a:r>
                        <a:rPr lang="hu-HU" sz="1200" dirty="0" err="1" smtClean="0">
                          <a:effectLst/>
                          <a:latin typeface="Times New Roman"/>
                          <a:ea typeface="Times New Roman"/>
                        </a:rPr>
                        <a:t>feszülts</a:t>
                      </a: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(átütési </a:t>
                      </a:r>
                      <a:r>
                        <a:rPr lang="hu-HU" sz="1200" dirty="0" err="1" smtClean="0">
                          <a:effectLst/>
                          <a:latin typeface="Times New Roman"/>
                          <a:ea typeface="Times New Roman"/>
                        </a:rPr>
                        <a:t>szilárds</a:t>
                      </a: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.)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MSZ EN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60156:2000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kV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kV/cm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148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96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204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132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120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128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&gt;30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err="1">
                          <a:effectLst/>
                          <a:latin typeface="Times New Roman"/>
                          <a:ea typeface="Times New Roman"/>
                        </a:rPr>
                        <a:t>Dielektromos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 veszteségi </a:t>
                      </a: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tény.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MSZ EN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60247:2004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0,0909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0,0311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0,0420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0,1099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0,6206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0,6541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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0,50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Sűrűség 20</a:t>
                      </a:r>
                      <a:r>
                        <a:rPr lang="hu-HU" sz="120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C-on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MSZ EN ISO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3675:2000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kg/m</a:t>
                      </a:r>
                      <a:r>
                        <a:rPr lang="hu-HU" sz="12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889,1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865,3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884,2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886,5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888,1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885,8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Semlegesítési </a:t>
                      </a:r>
                      <a:endParaRPr lang="hu-H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szám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MSZ EN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62021-2:2007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mg KOH/g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0,34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0,05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0,29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0,30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0,26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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Határfelületi </a:t>
                      </a:r>
                      <a:endParaRPr lang="hu-H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feszültség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ASTM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D971:2012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err="1">
                          <a:effectLst/>
                          <a:latin typeface="Times New Roman"/>
                          <a:ea typeface="Times New Roman"/>
                        </a:rPr>
                        <a:t>mN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/m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8,6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18,1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10,2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7,8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7,4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7,4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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Víztartalom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MSZ EN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60814:2000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mg/kg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44,2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(50</a:t>
                      </a:r>
                      <a:r>
                        <a:rPr lang="hu-HU" sz="160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64,5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(50</a:t>
                      </a:r>
                      <a:r>
                        <a:rPr lang="hu-HU" sz="160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38,7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(45</a:t>
                      </a:r>
                      <a:r>
                        <a:rPr lang="hu-HU" sz="160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42,9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(65</a:t>
                      </a:r>
                      <a:r>
                        <a:rPr lang="hu-HU" sz="160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49,0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(60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50,3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(55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&lt;40 </a:t>
                      </a:r>
                      <a:r>
                        <a:rPr lang="hu-HU" sz="1200" dirty="0" err="1">
                          <a:effectLst/>
                          <a:latin typeface="Times New Roman"/>
                          <a:ea typeface="Times New Roman"/>
                        </a:rPr>
                        <a:t>transzf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. működési </a:t>
                      </a:r>
                      <a:r>
                        <a:rPr lang="hu-HU" sz="1200" dirty="0" err="1">
                          <a:effectLst/>
                          <a:latin typeface="Times New Roman"/>
                          <a:ea typeface="Times New Roman"/>
                        </a:rPr>
                        <a:t>hőmérs.-n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Szín</a:t>
                      </a:r>
                      <a:r>
                        <a:rPr lang="hu-HU" sz="120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</a:t>
                      </a: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Saját készítésű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színskála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4-5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3-4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7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Külső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MSZ EN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>
                          <a:effectLst/>
                          <a:latin typeface="Times New Roman"/>
                          <a:ea typeface="Times New Roman"/>
                        </a:rPr>
                        <a:t>60296:2012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-                              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9580" algn="l"/>
                        </a:tabLst>
                        <a:defRPr/>
                      </a:pPr>
                      <a:r>
                        <a:rPr lang="hu-H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üveg </a:t>
                      </a:r>
                      <a:r>
                        <a:rPr lang="hu-HU" sz="1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al-ján</a:t>
                      </a:r>
                      <a:r>
                        <a:rPr lang="hu-H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víz-cseppek</a:t>
                      </a:r>
                      <a:endParaRPr lang="hu-H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9580" algn="l"/>
                        </a:tabLst>
                        <a:defRPr/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Látható szennyeződést, szabad vizet nem tartalmaz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Fenol </a:t>
                      </a: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típusú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err="1" smtClean="0">
                          <a:effectLst/>
                          <a:latin typeface="Times New Roman"/>
                          <a:ea typeface="Times New Roman"/>
                        </a:rPr>
                        <a:t>inhibítor</a:t>
                      </a: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 tart.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MSZ-09-0209-85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tömeg %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&lt;0,05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0,05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&lt;0,05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&lt;0,05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&lt;0,05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&lt;0,05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024336" cy="19979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abadkézi sokszög 5"/>
          <p:cNvSpPr/>
          <p:nvPr/>
        </p:nvSpPr>
        <p:spPr>
          <a:xfrm>
            <a:off x="1995055" y="103909"/>
            <a:ext cx="1309254" cy="1558636"/>
          </a:xfrm>
          <a:custGeom>
            <a:avLst/>
            <a:gdLst>
              <a:gd name="connsiteX0" fmla="*/ 405245 w 1309254"/>
              <a:gd name="connsiteY0" fmla="*/ 0 h 1558636"/>
              <a:gd name="connsiteX1" fmla="*/ 311727 w 1309254"/>
              <a:gd name="connsiteY1" fmla="*/ 20782 h 1558636"/>
              <a:gd name="connsiteX2" fmla="*/ 280554 w 1309254"/>
              <a:gd name="connsiteY2" fmla="*/ 51955 h 1558636"/>
              <a:gd name="connsiteX3" fmla="*/ 238990 w 1309254"/>
              <a:gd name="connsiteY3" fmla="*/ 83127 h 1558636"/>
              <a:gd name="connsiteX4" fmla="*/ 207818 w 1309254"/>
              <a:gd name="connsiteY4" fmla="*/ 103909 h 1558636"/>
              <a:gd name="connsiteX5" fmla="*/ 176645 w 1309254"/>
              <a:gd name="connsiteY5" fmla="*/ 135082 h 1558636"/>
              <a:gd name="connsiteX6" fmla="*/ 166254 w 1309254"/>
              <a:gd name="connsiteY6" fmla="*/ 166255 h 1558636"/>
              <a:gd name="connsiteX7" fmla="*/ 114300 w 1309254"/>
              <a:gd name="connsiteY7" fmla="*/ 238991 h 1558636"/>
              <a:gd name="connsiteX8" fmla="*/ 83127 w 1309254"/>
              <a:gd name="connsiteY8" fmla="*/ 290946 h 1558636"/>
              <a:gd name="connsiteX9" fmla="*/ 51954 w 1309254"/>
              <a:gd name="connsiteY9" fmla="*/ 322118 h 1558636"/>
              <a:gd name="connsiteX10" fmla="*/ 31172 w 1309254"/>
              <a:gd name="connsiteY10" fmla="*/ 353291 h 1558636"/>
              <a:gd name="connsiteX11" fmla="*/ 10390 w 1309254"/>
              <a:gd name="connsiteY11" fmla="*/ 550718 h 1558636"/>
              <a:gd name="connsiteX12" fmla="*/ 0 w 1309254"/>
              <a:gd name="connsiteY12" fmla="*/ 581891 h 1558636"/>
              <a:gd name="connsiteX13" fmla="*/ 10390 w 1309254"/>
              <a:gd name="connsiteY13" fmla="*/ 1091046 h 1558636"/>
              <a:gd name="connsiteX14" fmla="*/ 31172 w 1309254"/>
              <a:gd name="connsiteY14" fmla="*/ 1163782 h 1558636"/>
              <a:gd name="connsiteX15" fmla="*/ 41563 w 1309254"/>
              <a:gd name="connsiteY15" fmla="*/ 1205346 h 1558636"/>
              <a:gd name="connsiteX16" fmla="*/ 72736 w 1309254"/>
              <a:gd name="connsiteY16" fmla="*/ 1236518 h 1558636"/>
              <a:gd name="connsiteX17" fmla="*/ 93518 w 1309254"/>
              <a:gd name="connsiteY17" fmla="*/ 1267691 h 1558636"/>
              <a:gd name="connsiteX18" fmla="*/ 155863 w 1309254"/>
              <a:gd name="connsiteY18" fmla="*/ 1319646 h 1558636"/>
              <a:gd name="connsiteX19" fmla="*/ 176645 w 1309254"/>
              <a:gd name="connsiteY19" fmla="*/ 1350818 h 1558636"/>
              <a:gd name="connsiteX20" fmla="*/ 238990 w 1309254"/>
              <a:gd name="connsiteY20" fmla="*/ 1381991 h 1558636"/>
              <a:gd name="connsiteX21" fmla="*/ 332509 w 1309254"/>
              <a:gd name="connsiteY21" fmla="*/ 1454727 h 1558636"/>
              <a:gd name="connsiteX22" fmla="*/ 363681 w 1309254"/>
              <a:gd name="connsiteY22" fmla="*/ 1465118 h 1558636"/>
              <a:gd name="connsiteX23" fmla="*/ 394854 w 1309254"/>
              <a:gd name="connsiteY23" fmla="*/ 1485900 h 1558636"/>
              <a:gd name="connsiteX24" fmla="*/ 426027 w 1309254"/>
              <a:gd name="connsiteY24" fmla="*/ 1496291 h 1558636"/>
              <a:gd name="connsiteX25" fmla="*/ 488372 w 1309254"/>
              <a:gd name="connsiteY25" fmla="*/ 1537855 h 1558636"/>
              <a:gd name="connsiteX26" fmla="*/ 519545 w 1309254"/>
              <a:gd name="connsiteY26" fmla="*/ 1558636 h 1558636"/>
              <a:gd name="connsiteX27" fmla="*/ 987136 w 1309254"/>
              <a:gd name="connsiteY27" fmla="*/ 1537855 h 1558636"/>
              <a:gd name="connsiteX28" fmla="*/ 1080654 w 1309254"/>
              <a:gd name="connsiteY28" fmla="*/ 1465118 h 1558636"/>
              <a:gd name="connsiteX29" fmla="*/ 1143000 w 1309254"/>
              <a:gd name="connsiteY29" fmla="*/ 1392382 h 1558636"/>
              <a:gd name="connsiteX30" fmla="*/ 1184563 w 1309254"/>
              <a:gd name="connsiteY30" fmla="*/ 1350818 h 1558636"/>
              <a:gd name="connsiteX31" fmla="*/ 1194954 w 1309254"/>
              <a:gd name="connsiteY31" fmla="*/ 1319646 h 1558636"/>
              <a:gd name="connsiteX32" fmla="*/ 1226127 w 1309254"/>
              <a:gd name="connsiteY32" fmla="*/ 1267691 h 1558636"/>
              <a:gd name="connsiteX33" fmla="*/ 1246909 w 1309254"/>
              <a:gd name="connsiteY33" fmla="*/ 1236518 h 1558636"/>
              <a:gd name="connsiteX34" fmla="*/ 1278081 w 1309254"/>
              <a:gd name="connsiteY34" fmla="*/ 1174173 h 1558636"/>
              <a:gd name="connsiteX35" fmla="*/ 1288472 w 1309254"/>
              <a:gd name="connsiteY35" fmla="*/ 1132609 h 1558636"/>
              <a:gd name="connsiteX36" fmla="*/ 1309254 w 1309254"/>
              <a:gd name="connsiteY36" fmla="*/ 976746 h 1558636"/>
              <a:gd name="connsiteX37" fmla="*/ 1288472 w 1309254"/>
              <a:gd name="connsiteY37" fmla="*/ 779318 h 1558636"/>
              <a:gd name="connsiteX38" fmla="*/ 1257300 w 1309254"/>
              <a:gd name="connsiteY38" fmla="*/ 706582 h 1558636"/>
              <a:gd name="connsiteX39" fmla="*/ 1236518 w 1309254"/>
              <a:gd name="connsiteY39" fmla="*/ 675409 h 1558636"/>
              <a:gd name="connsiteX40" fmla="*/ 1226127 w 1309254"/>
              <a:gd name="connsiteY40" fmla="*/ 644236 h 1558636"/>
              <a:gd name="connsiteX41" fmla="*/ 1205345 w 1309254"/>
              <a:gd name="connsiteY41" fmla="*/ 602673 h 1558636"/>
              <a:gd name="connsiteX42" fmla="*/ 1194954 w 1309254"/>
              <a:gd name="connsiteY42" fmla="*/ 571500 h 1558636"/>
              <a:gd name="connsiteX43" fmla="*/ 1174172 w 1309254"/>
              <a:gd name="connsiteY43" fmla="*/ 529936 h 1558636"/>
              <a:gd name="connsiteX44" fmla="*/ 1163781 w 1309254"/>
              <a:gd name="connsiteY44" fmla="*/ 488373 h 1558636"/>
              <a:gd name="connsiteX45" fmla="*/ 1143000 w 1309254"/>
              <a:gd name="connsiteY45" fmla="*/ 457200 h 1558636"/>
              <a:gd name="connsiteX46" fmla="*/ 1111827 w 1309254"/>
              <a:gd name="connsiteY46" fmla="*/ 394855 h 1558636"/>
              <a:gd name="connsiteX47" fmla="*/ 1091045 w 1309254"/>
              <a:gd name="connsiteY47" fmla="*/ 311727 h 1558636"/>
              <a:gd name="connsiteX48" fmla="*/ 1059872 w 1309254"/>
              <a:gd name="connsiteY48" fmla="*/ 280555 h 1558636"/>
              <a:gd name="connsiteX49" fmla="*/ 955963 w 1309254"/>
              <a:gd name="connsiteY49" fmla="*/ 155864 h 1558636"/>
              <a:gd name="connsiteX50" fmla="*/ 914400 w 1309254"/>
              <a:gd name="connsiteY50" fmla="*/ 145473 h 1558636"/>
              <a:gd name="connsiteX51" fmla="*/ 883227 w 1309254"/>
              <a:gd name="connsiteY51" fmla="*/ 124691 h 1558636"/>
              <a:gd name="connsiteX52" fmla="*/ 800100 w 1309254"/>
              <a:gd name="connsiteY52" fmla="*/ 103909 h 1558636"/>
              <a:gd name="connsiteX53" fmla="*/ 716972 w 1309254"/>
              <a:gd name="connsiteY53" fmla="*/ 83127 h 1558636"/>
              <a:gd name="connsiteX54" fmla="*/ 426027 w 1309254"/>
              <a:gd name="connsiteY54" fmla="*/ 51955 h 1558636"/>
              <a:gd name="connsiteX55" fmla="*/ 394854 w 1309254"/>
              <a:gd name="connsiteY55" fmla="*/ 41564 h 1558636"/>
              <a:gd name="connsiteX56" fmla="*/ 332509 w 1309254"/>
              <a:gd name="connsiteY56" fmla="*/ 20782 h 155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309254" h="1558636">
                <a:moveTo>
                  <a:pt x="405245" y="0"/>
                </a:moveTo>
                <a:cubicBezTo>
                  <a:pt x="374072" y="6927"/>
                  <a:pt x="341204" y="8500"/>
                  <a:pt x="311727" y="20782"/>
                </a:cubicBezTo>
                <a:cubicBezTo>
                  <a:pt x="298162" y="26434"/>
                  <a:pt x="291711" y="42392"/>
                  <a:pt x="280554" y="51955"/>
                </a:cubicBezTo>
                <a:cubicBezTo>
                  <a:pt x="267405" y="63225"/>
                  <a:pt x="253082" y="73061"/>
                  <a:pt x="238990" y="83127"/>
                </a:cubicBezTo>
                <a:cubicBezTo>
                  <a:pt x="228828" y="90386"/>
                  <a:pt x="217412" y="95914"/>
                  <a:pt x="207818" y="103909"/>
                </a:cubicBezTo>
                <a:cubicBezTo>
                  <a:pt x="196529" y="113317"/>
                  <a:pt x="187036" y="124691"/>
                  <a:pt x="176645" y="135082"/>
                </a:cubicBezTo>
                <a:cubicBezTo>
                  <a:pt x="173181" y="145473"/>
                  <a:pt x="171152" y="156458"/>
                  <a:pt x="166254" y="166255"/>
                </a:cubicBezTo>
                <a:cubicBezTo>
                  <a:pt x="156965" y="184833"/>
                  <a:pt x="123705" y="224883"/>
                  <a:pt x="114300" y="238991"/>
                </a:cubicBezTo>
                <a:cubicBezTo>
                  <a:pt x="103097" y="255796"/>
                  <a:pt x="95245" y="274789"/>
                  <a:pt x="83127" y="290946"/>
                </a:cubicBezTo>
                <a:cubicBezTo>
                  <a:pt x="74310" y="302702"/>
                  <a:pt x="61362" y="310829"/>
                  <a:pt x="51954" y="322118"/>
                </a:cubicBezTo>
                <a:cubicBezTo>
                  <a:pt x="43959" y="331712"/>
                  <a:pt x="38099" y="342900"/>
                  <a:pt x="31172" y="353291"/>
                </a:cubicBezTo>
                <a:cubicBezTo>
                  <a:pt x="27678" y="391725"/>
                  <a:pt x="18647" y="505305"/>
                  <a:pt x="10390" y="550718"/>
                </a:cubicBezTo>
                <a:cubicBezTo>
                  <a:pt x="8431" y="561494"/>
                  <a:pt x="3463" y="571500"/>
                  <a:pt x="0" y="581891"/>
                </a:cubicBezTo>
                <a:cubicBezTo>
                  <a:pt x="3463" y="751609"/>
                  <a:pt x="1309" y="921535"/>
                  <a:pt x="10390" y="1091046"/>
                </a:cubicBezTo>
                <a:cubicBezTo>
                  <a:pt x="11739" y="1116225"/>
                  <a:pt x="24537" y="1139455"/>
                  <a:pt x="31172" y="1163782"/>
                </a:cubicBezTo>
                <a:cubicBezTo>
                  <a:pt x="34930" y="1177560"/>
                  <a:pt x="34478" y="1192947"/>
                  <a:pt x="41563" y="1205346"/>
                </a:cubicBezTo>
                <a:cubicBezTo>
                  <a:pt x="48854" y="1218105"/>
                  <a:pt x="63328" y="1225229"/>
                  <a:pt x="72736" y="1236518"/>
                </a:cubicBezTo>
                <a:cubicBezTo>
                  <a:pt x="80731" y="1246112"/>
                  <a:pt x="85523" y="1258097"/>
                  <a:pt x="93518" y="1267691"/>
                </a:cubicBezTo>
                <a:cubicBezTo>
                  <a:pt x="118521" y="1297695"/>
                  <a:pt x="125211" y="1299211"/>
                  <a:pt x="155863" y="1319646"/>
                </a:cubicBezTo>
                <a:cubicBezTo>
                  <a:pt x="162790" y="1330037"/>
                  <a:pt x="167814" y="1341988"/>
                  <a:pt x="176645" y="1350818"/>
                </a:cubicBezTo>
                <a:cubicBezTo>
                  <a:pt x="196788" y="1370961"/>
                  <a:pt x="213636" y="1373540"/>
                  <a:pt x="238990" y="1381991"/>
                </a:cubicBezTo>
                <a:cubicBezTo>
                  <a:pt x="265888" y="1408889"/>
                  <a:pt x="295220" y="1442297"/>
                  <a:pt x="332509" y="1454727"/>
                </a:cubicBezTo>
                <a:cubicBezTo>
                  <a:pt x="342900" y="1458191"/>
                  <a:pt x="353885" y="1460220"/>
                  <a:pt x="363681" y="1465118"/>
                </a:cubicBezTo>
                <a:cubicBezTo>
                  <a:pt x="374851" y="1470703"/>
                  <a:pt x="383684" y="1480315"/>
                  <a:pt x="394854" y="1485900"/>
                </a:cubicBezTo>
                <a:cubicBezTo>
                  <a:pt x="404651" y="1490798"/>
                  <a:pt x="416452" y="1490972"/>
                  <a:pt x="426027" y="1496291"/>
                </a:cubicBezTo>
                <a:cubicBezTo>
                  <a:pt x="447860" y="1508421"/>
                  <a:pt x="467590" y="1524001"/>
                  <a:pt x="488372" y="1537855"/>
                </a:cubicBezTo>
                <a:lnTo>
                  <a:pt x="519545" y="1558636"/>
                </a:lnTo>
                <a:lnTo>
                  <a:pt x="987136" y="1537855"/>
                </a:lnTo>
                <a:cubicBezTo>
                  <a:pt x="1029131" y="1535230"/>
                  <a:pt x="1056340" y="1489432"/>
                  <a:pt x="1080654" y="1465118"/>
                </a:cubicBezTo>
                <a:cubicBezTo>
                  <a:pt x="1169317" y="1376455"/>
                  <a:pt x="1049689" y="1499025"/>
                  <a:pt x="1143000" y="1392382"/>
                </a:cubicBezTo>
                <a:cubicBezTo>
                  <a:pt x="1155902" y="1377637"/>
                  <a:pt x="1170709" y="1364673"/>
                  <a:pt x="1184563" y="1350818"/>
                </a:cubicBezTo>
                <a:cubicBezTo>
                  <a:pt x="1188027" y="1340427"/>
                  <a:pt x="1190056" y="1329442"/>
                  <a:pt x="1194954" y="1319646"/>
                </a:cubicBezTo>
                <a:cubicBezTo>
                  <a:pt x="1203986" y="1301582"/>
                  <a:pt x="1215423" y="1284818"/>
                  <a:pt x="1226127" y="1267691"/>
                </a:cubicBezTo>
                <a:cubicBezTo>
                  <a:pt x="1232746" y="1257101"/>
                  <a:pt x="1241324" y="1247688"/>
                  <a:pt x="1246909" y="1236518"/>
                </a:cubicBezTo>
                <a:cubicBezTo>
                  <a:pt x="1289934" y="1150470"/>
                  <a:pt x="1218519" y="1263521"/>
                  <a:pt x="1278081" y="1174173"/>
                </a:cubicBezTo>
                <a:cubicBezTo>
                  <a:pt x="1281545" y="1160318"/>
                  <a:pt x="1285671" y="1146613"/>
                  <a:pt x="1288472" y="1132609"/>
                </a:cubicBezTo>
                <a:cubicBezTo>
                  <a:pt x="1300133" y="1074306"/>
                  <a:pt x="1302323" y="1039129"/>
                  <a:pt x="1309254" y="976746"/>
                </a:cubicBezTo>
                <a:cubicBezTo>
                  <a:pt x="1302327" y="910937"/>
                  <a:pt x="1297413" y="844884"/>
                  <a:pt x="1288472" y="779318"/>
                </a:cubicBezTo>
                <a:cubicBezTo>
                  <a:pt x="1285863" y="760182"/>
                  <a:pt x="1265047" y="720139"/>
                  <a:pt x="1257300" y="706582"/>
                </a:cubicBezTo>
                <a:cubicBezTo>
                  <a:pt x="1251104" y="695739"/>
                  <a:pt x="1242103" y="686579"/>
                  <a:pt x="1236518" y="675409"/>
                </a:cubicBezTo>
                <a:cubicBezTo>
                  <a:pt x="1231620" y="665612"/>
                  <a:pt x="1230442" y="654303"/>
                  <a:pt x="1226127" y="644236"/>
                </a:cubicBezTo>
                <a:cubicBezTo>
                  <a:pt x="1220025" y="629999"/>
                  <a:pt x="1211447" y="616910"/>
                  <a:pt x="1205345" y="602673"/>
                </a:cubicBezTo>
                <a:cubicBezTo>
                  <a:pt x="1201030" y="592606"/>
                  <a:pt x="1199269" y="581567"/>
                  <a:pt x="1194954" y="571500"/>
                </a:cubicBezTo>
                <a:cubicBezTo>
                  <a:pt x="1188852" y="557262"/>
                  <a:pt x="1179611" y="544440"/>
                  <a:pt x="1174172" y="529936"/>
                </a:cubicBezTo>
                <a:cubicBezTo>
                  <a:pt x="1169158" y="516565"/>
                  <a:pt x="1169406" y="501499"/>
                  <a:pt x="1163781" y="488373"/>
                </a:cubicBezTo>
                <a:cubicBezTo>
                  <a:pt x="1158862" y="476894"/>
                  <a:pt x="1148585" y="468370"/>
                  <a:pt x="1143000" y="457200"/>
                </a:cubicBezTo>
                <a:cubicBezTo>
                  <a:pt x="1099988" y="371173"/>
                  <a:pt x="1171375" y="484174"/>
                  <a:pt x="1111827" y="394855"/>
                </a:cubicBezTo>
                <a:cubicBezTo>
                  <a:pt x="1104900" y="367146"/>
                  <a:pt x="1111242" y="331923"/>
                  <a:pt x="1091045" y="311727"/>
                </a:cubicBezTo>
                <a:cubicBezTo>
                  <a:pt x="1080654" y="301336"/>
                  <a:pt x="1068894" y="292154"/>
                  <a:pt x="1059872" y="280555"/>
                </a:cubicBezTo>
                <a:cubicBezTo>
                  <a:pt x="1039268" y="254064"/>
                  <a:pt x="992125" y="164905"/>
                  <a:pt x="955963" y="155864"/>
                </a:cubicBezTo>
                <a:lnTo>
                  <a:pt x="914400" y="145473"/>
                </a:lnTo>
                <a:cubicBezTo>
                  <a:pt x="904009" y="138546"/>
                  <a:pt x="894397" y="130276"/>
                  <a:pt x="883227" y="124691"/>
                </a:cubicBezTo>
                <a:cubicBezTo>
                  <a:pt x="860526" y="113340"/>
                  <a:pt x="822119" y="108990"/>
                  <a:pt x="800100" y="103909"/>
                </a:cubicBezTo>
                <a:cubicBezTo>
                  <a:pt x="772269" y="97486"/>
                  <a:pt x="716972" y="83127"/>
                  <a:pt x="716972" y="83127"/>
                </a:cubicBezTo>
                <a:cubicBezTo>
                  <a:pt x="611622" y="12895"/>
                  <a:pt x="712653" y="72428"/>
                  <a:pt x="426027" y="51955"/>
                </a:cubicBezTo>
                <a:cubicBezTo>
                  <a:pt x="415102" y="51175"/>
                  <a:pt x="405386" y="44573"/>
                  <a:pt x="394854" y="41564"/>
                </a:cubicBezTo>
                <a:cubicBezTo>
                  <a:pt x="337598" y="25205"/>
                  <a:pt x="370499" y="39778"/>
                  <a:pt x="332509" y="20782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067944" y="40466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10/0,4 kV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6121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524143"/>
              </p:ext>
            </p:extLst>
          </p:nvPr>
        </p:nvGraphicFramePr>
        <p:xfrm>
          <a:off x="107504" y="1412776"/>
          <a:ext cx="8928992" cy="5374308"/>
        </p:xfrm>
        <a:graphic>
          <a:graphicData uri="http://schemas.openxmlformats.org/drawingml/2006/table">
            <a:tbl>
              <a:tblPr/>
              <a:tblGrid>
                <a:gridCol w="1224136"/>
                <a:gridCol w="648070"/>
                <a:gridCol w="633670"/>
                <a:gridCol w="633670"/>
                <a:gridCol w="633670"/>
                <a:gridCol w="633670"/>
                <a:gridCol w="633670"/>
                <a:gridCol w="633670"/>
                <a:gridCol w="633670"/>
                <a:gridCol w="633670"/>
                <a:gridCol w="633670"/>
                <a:gridCol w="633670"/>
                <a:gridCol w="720086"/>
              </a:tblGrid>
              <a:tr h="456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b="1" dirty="0">
                          <a:effectLst/>
                          <a:latin typeface="Times New Roman"/>
                          <a:ea typeface="Times New Roman"/>
                        </a:rPr>
                        <a:t>Vizsgált jellemző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100" b="1" dirty="0">
                          <a:effectLst/>
                          <a:latin typeface="Times New Roman"/>
                          <a:ea typeface="Times New Roman"/>
                        </a:rPr>
                        <a:t>Mérték-egység</a:t>
                      </a:r>
                      <a:endParaRPr lang="hu-H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400" b="1" dirty="0">
                          <a:effectLst/>
                          <a:latin typeface="Times New Roman"/>
                          <a:ea typeface="Times New Roman"/>
                        </a:rPr>
                        <a:t>Vizsgálati eredmény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b="1" dirty="0" err="1" smtClean="0">
                          <a:effectLst/>
                          <a:latin typeface="Times New Roman"/>
                          <a:ea typeface="Times New Roman"/>
                        </a:rPr>
                        <a:t>Határér-ték</a:t>
                      </a:r>
                      <a:r>
                        <a:rPr lang="hu-HU" sz="1200" b="1" dirty="0" smtClean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hu-HU" sz="1200" b="1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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7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4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Átütési feszültség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Átütési szilárdság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kV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kV/cm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88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68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68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112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96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104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400" dirty="0">
                          <a:effectLst/>
                          <a:latin typeface="Times New Roman"/>
                          <a:ea typeface="Times New Roman"/>
                        </a:rPr>
                        <a:t>&gt;30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err="1">
                          <a:effectLst/>
                          <a:latin typeface="Times New Roman"/>
                          <a:ea typeface="Times New Roman"/>
                        </a:rPr>
                        <a:t>Dielektromos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 veszteségi tényező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 &gt;</a:t>
                      </a: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 &gt;</a:t>
                      </a: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0,5387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0,8781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0,5002</a:t>
                      </a:r>
                      <a:endParaRPr lang="hu-H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</a:rPr>
                        <a:t> &gt;</a:t>
                      </a: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0,8518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0,5523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0,7425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0,7685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4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</a:t>
                      </a:r>
                      <a:r>
                        <a:rPr lang="hu-HU" sz="1400" dirty="0">
                          <a:effectLst/>
                          <a:latin typeface="Times New Roman"/>
                          <a:ea typeface="Times New Roman"/>
                        </a:rPr>
                        <a:t>0,50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Sűrűség 20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C-on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kg/m</a:t>
                      </a:r>
                      <a:r>
                        <a:rPr lang="hu-HU" sz="12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871,2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873,4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872,1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865,2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869,4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872,5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875,5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879,1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876,1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874,2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Semlegesítési </a:t>
                      </a:r>
                      <a:endParaRPr lang="hu-H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szám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mg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KOH/g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0,12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0,12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0,12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0,18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0,17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0,16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0,15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0,14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4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</a:t>
                      </a:r>
                      <a:r>
                        <a:rPr lang="hu-HU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0,3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Határfelületi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smtClean="0">
                          <a:effectLst/>
                          <a:latin typeface="Times New Roman"/>
                          <a:ea typeface="Times New Roman"/>
                        </a:rPr>
                        <a:t>feszültség</a:t>
                      </a:r>
                      <a:endParaRPr lang="hu-H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err="1">
                          <a:effectLst/>
                          <a:latin typeface="Times New Roman"/>
                          <a:ea typeface="Times New Roman"/>
                        </a:rPr>
                        <a:t>mN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/m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7,0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14,7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7,0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18,4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6,9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16,8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17,3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17,8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14,9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15,1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14,6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18,0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18,2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4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</a:t>
                      </a:r>
                      <a:r>
                        <a:rPr lang="hu-HU" sz="1400" dirty="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1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Víztartalom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mg/kg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176,7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159,2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29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92,1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154,6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98,3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139,0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121,1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88,7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123,5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129,5</a:t>
                      </a:r>
                      <a:endParaRPr lang="hu-H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endParaRPr lang="hu-HU" sz="16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 smtClean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r>
                        <a:rPr lang="hu-HU" sz="1600" dirty="0">
                          <a:effectLst/>
                          <a:latin typeface="Calibri"/>
                          <a:ea typeface="Times New Roman"/>
                        </a:rPr>
                        <a:t>°</a:t>
                      </a: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C-on)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400" dirty="0">
                          <a:effectLst/>
                          <a:latin typeface="Times New Roman"/>
                          <a:ea typeface="Times New Roman"/>
                        </a:rPr>
                        <a:t>&lt;40 a </a:t>
                      </a:r>
                      <a:r>
                        <a:rPr lang="hu-HU" sz="1400" dirty="0" err="1" smtClean="0">
                          <a:effectLst/>
                          <a:latin typeface="Times New Roman"/>
                          <a:ea typeface="Times New Roman"/>
                        </a:rPr>
                        <a:t>működé-si</a:t>
                      </a:r>
                      <a:r>
                        <a:rPr lang="hu-HU" sz="1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hu-HU" sz="1400" dirty="0" err="1" smtClean="0">
                          <a:effectLst/>
                          <a:latin typeface="Times New Roman"/>
                          <a:ea typeface="Times New Roman"/>
                        </a:rPr>
                        <a:t>hőmérs</a:t>
                      </a:r>
                      <a:r>
                        <a:rPr lang="hu-HU" sz="1400" dirty="0" err="1">
                          <a:effectLst/>
                          <a:latin typeface="Times New Roman"/>
                          <a:ea typeface="Times New Roman"/>
                        </a:rPr>
                        <a:t>.-én</a:t>
                      </a:r>
                      <a:endParaRPr lang="hu-H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5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Szín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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6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Külső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szálas, ülepedő részecskék látszanak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Fenol típusú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 err="1">
                          <a:effectLst/>
                          <a:latin typeface="Times New Roman"/>
                          <a:ea typeface="Times New Roman"/>
                        </a:rPr>
                        <a:t>inhibítor</a:t>
                      </a: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 tart.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200" dirty="0">
                          <a:effectLst/>
                          <a:latin typeface="Times New Roman"/>
                          <a:ea typeface="Times New Roman"/>
                        </a:rPr>
                        <a:t>tömeg %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1600" dirty="0"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hu-HU" sz="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35639" marR="356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9" y="95269"/>
            <a:ext cx="3052017" cy="201622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abadkézi sokszög 11"/>
          <p:cNvSpPr/>
          <p:nvPr/>
        </p:nvSpPr>
        <p:spPr>
          <a:xfrm>
            <a:off x="1040429" y="145473"/>
            <a:ext cx="1515735" cy="1943100"/>
          </a:xfrm>
          <a:custGeom>
            <a:avLst/>
            <a:gdLst>
              <a:gd name="connsiteX0" fmla="*/ 954626 w 1515735"/>
              <a:gd name="connsiteY0" fmla="*/ 0 h 1943100"/>
              <a:gd name="connsiteX1" fmla="*/ 445471 w 1515735"/>
              <a:gd name="connsiteY1" fmla="*/ 31172 h 1943100"/>
              <a:gd name="connsiteX2" fmla="*/ 372735 w 1515735"/>
              <a:gd name="connsiteY2" fmla="*/ 62345 h 1943100"/>
              <a:gd name="connsiteX3" fmla="*/ 268826 w 1515735"/>
              <a:gd name="connsiteY3" fmla="*/ 124691 h 1943100"/>
              <a:gd name="connsiteX4" fmla="*/ 185698 w 1515735"/>
              <a:gd name="connsiteY4" fmla="*/ 166254 h 1943100"/>
              <a:gd name="connsiteX5" fmla="*/ 154526 w 1515735"/>
              <a:gd name="connsiteY5" fmla="*/ 187036 h 1943100"/>
              <a:gd name="connsiteX6" fmla="*/ 92180 w 1515735"/>
              <a:gd name="connsiteY6" fmla="*/ 218209 h 1943100"/>
              <a:gd name="connsiteX7" fmla="*/ 50616 w 1515735"/>
              <a:gd name="connsiteY7" fmla="*/ 280554 h 1943100"/>
              <a:gd name="connsiteX8" fmla="*/ 19444 w 1515735"/>
              <a:gd name="connsiteY8" fmla="*/ 394854 h 1943100"/>
              <a:gd name="connsiteX9" fmla="*/ 19444 w 1515735"/>
              <a:gd name="connsiteY9" fmla="*/ 727363 h 1943100"/>
              <a:gd name="connsiteX10" fmla="*/ 29835 w 1515735"/>
              <a:gd name="connsiteY10" fmla="*/ 758536 h 1943100"/>
              <a:gd name="connsiteX11" fmla="*/ 50616 w 1515735"/>
              <a:gd name="connsiteY11" fmla="*/ 789709 h 1943100"/>
              <a:gd name="connsiteX12" fmla="*/ 92180 w 1515735"/>
              <a:gd name="connsiteY12" fmla="*/ 883227 h 1943100"/>
              <a:gd name="connsiteX13" fmla="*/ 123353 w 1515735"/>
              <a:gd name="connsiteY13" fmla="*/ 914400 h 1943100"/>
              <a:gd name="connsiteX14" fmla="*/ 154526 w 1515735"/>
              <a:gd name="connsiteY14" fmla="*/ 987136 h 1943100"/>
              <a:gd name="connsiteX15" fmla="*/ 185698 w 1515735"/>
              <a:gd name="connsiteY15" fmla="*/ 1059872 h 1943100"/>
              <a:gd name="connsiteX16" fmla="*/ 237653 w 1515735"/>
              <a:gd name="connsiteY16" fmla="*/ 1132609 h 1943100"/>
              <a:gd name="connsiteX17" fmla="*/ 268826 w 1515735"/>
              <a:gd name="connsiteY17" fmla="*/ 1226127 h 1943100"/>
              <a:gd name="connsiteX18" fmla="*/ 289607 w 1515735"/>
              <a:gd name="connsiteY18" fmla="*/ 1288472 h 1943100"/>
              <a:gd name="connsiteX19" fmla="*/ 320780 w 1515735"/>
              <a:gd name="connsiteY19" fmla="*/ 1371600 h 1943100"/>
              <a:gd name="connsiteX20" fmla="*/ 331171 w 1515735"/>
              <a:gd name="connsiteY20" fmla="*/ 1485900 h 1943100"/>
              <a:gd name="connsiteX21" fmla="*/ 362344 w 1515735"/>
              <a:gd name="connsiteY21" fmla="*/ 1662545 h 1943100"/>
              <a:gd name="connsiteX22" fmla="*/ 383126 w 1515735"/>
              <a:gd name="connsiteY22" fmla="*/ 1714500 h 1943100"/>
              <a:gd name="connsiteX23" fmla="*/ 403907 w 1515735"/>
              <a:gd name="connsiteY23" fmla="*/ 1776845 h 1943100"/>
              <a:gd name="connsiteX24" fmla="*/ 435080 w 1515735"/>
              <a:gd name="connsiteY24" fmla="*/ 1808018 h 1943100"/>
              <a:gd name="connsiteX25" fmla="*/ 497426 w 1515735"/>
              <a:gd name="connsiteY25" fmla="*/ 1870363 h 1943100"/>
              <a:gd name="connsiteX26" fmla="*/ 559771 w 1515735"/>
              <a:gd name="connsiteY26" fmla="*/ 1891145 h 1943100"/>
              <a:gd name="connsiteX27" fmla="*/ 590944 w 1515735"/>
              <a:gd name="connsiteY27" fmla="*/ 1901536 h 1943100"/>
              <a:gd name="connsiteX28" fmla="*/ 622116 w 1515735"/>
              <a:gd name="connsiteY28" fmla="*/ 1911927 h 1943100"/>
              <a:gd name="connsiteX29" fmla="*/ 757198 w 1515735"/>
              <a:gd name="connsiteY29" fmla="*/ 1943100 h 1943100"/>
              <a:gd name="connsiteX30" fmla="*/ 1016971 w 1515735"/>
              <a:gd name="connsiteY30" fmla="*/ 1932709 h 1943100"/>
              <a:gd name="connsiteX31" fmla="*/ 1079316 w 1515735"/>
              <a:gd name="connsiteY31" fmla="*/ 1880754 h 1943100"/>
              <a:gd name="connsiteX32" fmla="*/ 1089707 w 1515735"/>
              <a:gd name="connsiteY32" fmla="*/ 1849582 h 1943100"/>
              <a:gd name="connsiteX33" fmla="*/ 1152053 w 1515735"/>
              <a:gd name="connsiteY33" fmla="*/ 1766454 h 1943100"/>
              <a:gd name="connsiteX34" fmla="*/ 1172835 w 1515735"/>
              <a:gd name="connsiteY34" fmla="*/ 1704109 h 1943100"/>
              <a:gd name="connsiteX35" fmla="*/ 1183226 w 1515735"/>
              <a:gd name="connsiteY35" fmla="*/ 1662545 h 1943100"/>
              <a:gd name="connsiteX36" fmla="*/ 1204007 w 1515735"/>
              <a:gd name="connsiteY36" fmla="*/ 1631372 h 1943100"/>
              <a:gd name="connsiteX37" fmla="*/ 1214398 w 1515735"/>
              <a:gd name="connsiteY37" fmla="*/ 1548245 h 1943100"/>
              <a:gd name="connsiteX38" fmla="*/ 1235180 w 1515735"/>
              <a:gd name="connsiteY38" fmla="*/ 1184563 h 1943100"/>
              <a:gd name="connsiteX39" fmla="*/ 1245571 w 1515735"/>
              <a:gd name="connsiteY39" fmla="*/ 1153391 h 1943100"/>
              <a:gd name="connsiteX40" fmla="*/ 1287135 w 1515735"/>
              <a:gd name="connsiteY40" fmla="*/ 1101436 h 1943100"/>
              <a:gd name="connsiteX41" fmla="*/ 1339089 w 1515735"/>
              <a:gd name="connsiteY41" fmla="*/ 1039091 h 1943100"/>
              <a:gd name="connsiteX42" fmla="*/ 1359871 w 1515735"/>
              <a:gd name="connsiteY42" fmla="*/ 997527 h 1943100"/>
              <a:gd name="connsiteX43" fmla="*/ 1422216 w 1515735"/>
              <a:gd name="connsiteY43" fmla="*/ 935182 h 1943100"/>
              <a:gd name="connsiteX44" fmla="*/ 1463780 w 1515735"/>
              <a:gd name="connsiteY44" fmla="*/ 872836 h 1943100"/>
              <a:gd name="connsiteX45" fmla="*/ 1484562 w 1515735"/>
              <a:gd name="connsiteY45" fmla="*/ 841663 h 1943100"/>
              <a:gd name="connsiteX46" fmla="*/ 1515735 w 1515735"/>
              <a:gd name="connsiteY46" fmla="*/ 748145 h 1943100"/>
              <a:gd name="connsiteX47" fmla="*/ 1505344 w 1515735"/>
              <a:gd name="connsiteY47" fmla="*/ 498763 h 1943100"/>
              <a:gd name="connsiteX48" fmla="*/ 1494953 w 1515735"/>
              <a:gd name="connsiteY48" fmla="*/ 467591 h 1943100"/>
              <a:gd name="connsiteX49" fmla="*/ 1463780 w 1515735"/>
              <a:gd name="connsiteY49" fmla="*/ 426027 h 1943100"/>
              <a:gd name="connsiteX50" fmla="*/ 1422216 w 1515735"/>
              <a:gd name="connsiteY50" fmla="*/ 353291 h 1943100"/>
              <a:gd name="connsiteX51" fmla="*/ 1411826 w 1515735"/>
              <a:gd name="connsiteY51" fmla="*/ 311727 h 1943100"/>
              <a:gd name="connsiteX52" fmla="*/ 1380653 w 1515735"/>
              <a:gd name="connsiteY52" fmla="*/ 280554 h 1943100"/>
              <a:gd name="connsiteX53" fmla="*/ 1339089 w 1515735"/>
              <a:gd name="connsiteY53" fmla="*/ 218209 h 1943100"/>
              <a:gd name="connsiteX54" fmla="*/ 1307916 w 1515735"/>
              <a:gd name="connsiteY54" fmla="*/ 187036 h 1943100"/>
              <a:gd name="connsiteX55" fmla="*/ 1266353 w 1515735"/>
              <a:gd name="connsiteY55" fmla="*/ 166254 h 1943100"/>
              <a:gd name="connsiteX56" fmla="*/ 1204007 w 1515735"/>
              <a:gd name="connsiteY56" fmla="*/ 135082 h 1943100"/>
              <a:gd name="connsiteX57" fmla="*/ 1141662 w 1515735"/>
              <a:gd name="connsiteY57" fmla="*/ 93518 h 1943100"/>
              <a:gd name="connsiteX58" fmla="*/ 1048144 w 1515735"/>
              <a:gd name="connsiteY58" fmla="*/ 62345 h 1943100"/>
              <a:gd name="connsiteX59" fmla="*/ 985798 w 1515735"/>
              <a:gd name="connsiteY59" fmla="*/ 20782 h 1943100"/>
              <a:gd name="connsiteX60" fmla="*/ 850716 w 1515735"/>
              <a:gd name="connsiteY60" fmla="*/ 20782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515735" h="1943100">
                <a:moveTo>
                  <a:pt x="954626" y="0"/>
                </a:moveTo>
                <a:cubicBezTo>
                  <a:pt x="751048" y="81431"/>
                  <a:pt x="1003749" y="-12614"/>
                  <a:pt x="445471" y="31172"/>
                </a:cubicBezTo>
                <a:cubicBezTo>
                  <a:pt x="419174" y="33235"/>
                  <a:pt x="396749" y="51430"/>
                  <a:pt x="372735" y="62345"/>
                </a:cubicBezTo>
                <a:cubicBezTo>
                  <a:pt x="201588" y="140140"/>
                  <a:pt x="516982" y="616"/>
                  <a:pt x="268826" y="124691"/>
                </a:cubicBezTo>
                <a:cubicBezTo>
                  <a:pt x="241117" y="138545"/>
                  <a:pt x="211475" y="149069"/>
                  <a:pt x="185698" y="166254"/>
                </a:cubicBezTo>
                <a:cubicBezTo>
                  <a:pt x="175307" y="173181"/>
                  <a:pt x="165696" y="181451"/>
                  <a:pt x="154526" y="187036"/>
                </a:cubicBezTo>
                <a:cubicBezTo>
                  <a:pt x="68481" y="230059"/>
                  <a:pt x="181522" y="158648"/>
                  <a:pt x="92180" y="218209"/>
                </a:cubicBezTo>
                <a:cubicBezTo>
                  <a:pt x="78325" y="238991"/>
                  <a:pt x="53714" y="255770"/>
                  <a:pt x="50616" y="280554"/>
                </a:cubicBezTo>
                <a:cubicBezTo>
                  <a:pt x="38677" y="376074"/>
                  <a:pt x="55716" y="340447"/>
                  <a:pt x="19444" y="394854"/>
                </a:cubicBezTo>
                <a:cubicBezTo>
                  <a:pt x="-13455" y="526451"/>
                  <a:pt x="1556" y="450096"/>
                  <a:pt x="19444" y="727363"/>
                </a:cubicBezTo>
                <a:cubicBezTo>
                  <a:pt x="20149" y="738293"/>
                  <a:pt x="24937" y="748739"/>
                  <a:pt x="29835" y="758536"/>
                </a:cubicBezTo>
                <a:cubicBezTo>
                  <a:pt x="35420" y="769706"/>
                  <a:pt x="45544" y="778297"/>
                  <a:pt x="50616" y="789709"/>
                </a:cubicBezTo>
                <a:cubicBezTo>
                  <a:pt x="76505" y="847961"/>
                  <a:pt x="58587" y="842915"/>
                  <a:pt x="92180" y="883227"/>
                </a:cubicBezTo>
                <a:cubicBezTo>
                  <a:pt x="101588" y="894516"/>
                  <a:pt x="112962" y="904009"/>
                  <a:pt x="123353" y="914400"/>
                </a:cubicBezTo>
                <a:cubicBezTo>
                  <a:pt x="147726" y="987516"/>
                  <a:pt x="115999" y="897238"/>
                  <a:pt x="154526" y="987136"/>
                </a:cubicBezTo>
                <a:cubicBezTo>
                  <a:pt x="179508" y="1045429"/>
                  <a:pt x="146308" y="990941"/>
                  <a:pt x="185698" y="1059872"/>
                </a:cubicBezTo>
                <a:cubicBezTo>
                  <a:pt x="197854" y="1081145"/>
                  <a:pt x="224271" y="1114766"/>
                  <a:pt x="237653" y="1132609"/>
                </a:cubicBezTo>
                <a:lnTo>
                  <a:pt x="268826" y="1226127"/>
                </a:lnTo>
                <a:cubicBezTo>
                  <a:pt x="268830" y="1226138"/>
                  <a:pt x="289602" y="1288461"/>
                  <a:pt x="289607" y="1288472"/>
                </a:cubicBezTo>
                <a:cubicBezTo>
                  <a:pt x="316776" y="1342809"/>
                  <a:pt x="306632" y="1315009"/>
                  <a:pt x="320780" y="1371600"/>
                </a:cubicBezTo>
                <a:cubicBezTo>
                  <a:pt x="324244" y="1409700"/>
                  <a:pt x="326613" y="1447915"/>
                  <a:pt x="331171" y="1485900"/>
                </a:cubicBezTo>
                <a:cubicBezTo>
                  <a:pt x="341439" y="1571467"/>
                  <a:pt x="339161" y="1600723"/>
                  <a:pt x="362344" y="1662545"/>
                </a:cubicBezTo>
                <a:cubicBezTo>
                  <a:pt x="368893" y="1680010"/>
                  <a:pt x="376752" y="1696971"/>
                  <a:pt x="383126" y="1714500"/>
                </a:cubicBezTo>
                <a:cubicBezTo>
                  <a:pt x="390612" y="1735087"/>
                  <a:pt x="388417" y="1761355"/>
                  <a:pt x="403907" y="1776845"/>
                </a:cubicBezTo>
                <a:cubicBezTo>
                  <a:pt x="414298" y="1787236"/>
                  <a:pt x="425517" y="1796861"/>
                  <a:pt x="435080" y="1808018"/>
                </a:cubicBezTo>
                <a:cubicBezTo>
                  <a:pt x="463221" y="1840849"/>
                  <a:pt x="459433" y="1853477"/>
                  <a:pt x="497426" y="1870363"/>
                </a:cubicBezTo>
                <a:cubicBezTo>
                  <a:pt x="517444" y="1879260"/>
                  <a:pt x="538989" y="1884218"/>
                  <a:pt x="559771" y="1891145"/>
                </a:cubicBezTo>
                <a:lnTo>
                  <a:pt x="590944" y="1901536"/>
                </a:lnTo>
                <a:cubicBezTo>
                  <a:pt x="601335" y="1905000"/>
                  <a:pt x="611376" y="1909779"/>
                  <a:pt x="622116" y="1911927"/>
                </a:cubicBezTo>
                <a:cubicBezTo>
                  <a:pt x="702078" y="1927919"/>
                  <a:pt x="656937" y="1918034"/>
                  <a:pt x="757198" y="1943100"/>
                </a:cubicBezTo>
                <a:cubicBezTo>
                  <a:pt x="843789" y="1939636"/>
                  <a:pt x="930771" y="1941626"/>
                  <a:pt x="1016971" y="1932709"/>
                </a:cubicBezTo>
                <a:cubicBezTo>
                  <a:pt x="1049075" y="1929388"/>
                  <a:pt x="1066575" y="1906236"/>
                  <a:pt x="1079316" y="1880754"/>
                </a:cubicBezTo>
                <a:cubicBezTo>
                  <a:pt x="1084214" y="1870958"/>
                  <a:pt x="1083341" y="1858495"/>
                  <a:pt x="1089707" y="1849582"/>
                </a:cubicBezTo>
                <a:cubicBezTo>
                  <a:pt x="1144334" y="1773105"/>
                  <a:pt x="1120840" y="1844485"/>
                  <a:pt x="1152053" y="1766454"/>
                </a:cubicBezTo>
                <a:cubicBezTo>
                  <a:pt x="1160189" y="1746115"/>
                  <a:pt x="1167522" y="1725361"/>
                  <a:pt x="1172835" y="1704109"/>
                </a:cubicBezTo>
                <a:cubicBezTo>
                  <a:pt x="1176299" y="1690254"/>
                  <a:pt x="1177601" y="1675671"/>
                  <a:pt x="1183226" y="1662545"/>
                </a:cubicBezTo>
                <a:cubicBezTo>
                  <a:pt x="1188145" y="1651066"/>
                  <a:pt x="1197080" y="1641763"/>
                  <a:pt x="1204007" y="1631372"/>
                </a:cubicBezTo>
                <a:cubicBezTo>
                  <a:pt x="1207471" y="1603663"/>
                  <a:pt x="1212454" y="1576102"/>
                  <a:pt x="1214398" y="1548245"/>
                </a:cubicBezTo>
                <a:cubicBezTo>
                  <a:pt x="1222849" y="1427114"/>
                  <a:pt x="1225623" y="1305611"/>
                  <a:pt x="1235180" y="1184563"/>
                </a:cubicBezTo>
                <a:cubicBezTo>
                  <a:pt x="1236042" y="1173644"/>
                  <a:pt x="1239766" y="1162679"/>
                  <a:pt x="1245571" y="1153391"/>
                </a:cubicBezTo>
                <a:cubicBezTo>
                  <a:pt x="1257326" y="1134584"/>
                  <a:pt x="1273828" y="1119179"/>
                  <a:pt x="1287135" y="1101436"/>
                </a:cubicBezTo>
                <a:cubicBezTo>
                  <a:pt x="1330535" y="1043568"/>
                  <a:pt x="1282061" y="1096117"/>
                  <a:pt x="1339089" y="1039091"/>
                </a:cubicBezTo>
                <a:cubicBezTo>
                  <a:pt x="1346016" y="1025236"/>
                  <a:pt x="1350194" y="1009623"/>
                  <a:pt x="1359871" y="997527"/>
                </a:cubicBezTo>
                <a:cubicBezTo>
                  <a:pt x="1378231" y="974577"/>
                  <a:pt x="1405914" y="959636"/>
                  <a:pt x="1422216" y="935182"/>
                </a:cubicBezTo>
                <a:lnTo>
                  <a:pt x="1463780" y="872836"/>
                </a:lnTo>
                <a:cubicBezTo>
                  <a:pt x="1470707" y="862445"/>
                  <a:pt x="1480613" y="853511"/>
                  <a:pt x="1484562" y="841663"/>
                </a:cubicBezTo>
                <a:lnTo>
                  <a:pt x="1515735" y="748145"/>
                </a:lnTo>
                <a:cubicBezTo>
                  <a:pt x="1512271" y="665018"/>
                  <a:pt x="1511490" y="581735"/>
                  <a:pt x="1505344" y="498763"/>
                </a:cubicBezTo>
                <a:cubicBezTo>
                  <a:pt x="1504535" y="487840"/>
                  <a:pt x="1500387" y="477101"/>
                  <a:pt x="1494953" y="467591"/>
                </a:cubicBezTo>
                <a:cubicBezTo>
                  <a:pt x="1486361" y="452555"/>
                  <a:pt x="1474171" y="439882"/>
                  <a:pt x="1463780" y="426027"/>
                </a:cubicBezTo>
                <a:cubicBezTo>
                  <a:pt x="1431996" y="330675"/>
                  <a:pt x="1485127" y="479114"/>
                  <a:pt x="1422216" y="353291"/>
                </a:cubicBezTo>
                <a:cubicBezTo>
                  <a:pt x="1415829" y="340518"/>
                  <a:pt x="1418911" y="324126"/>
                  <a:pt x="1411826" y="311727"/>
                </a:cubicBezTo>
                <a:cubicBezTo>
                  <a:pt x="1404535" y="298968"/>
                  <a:pt x="1389675" y="292154"/>
                  <a:pt x="1380653" y="280554"/>
                </a:cubicBezTo>
                <a:cubicBezTo>
                  <a:pt x="1365319" y="260839"/>
                  <a:pt x="1356750" y="235870"/>
                  <a:pt x="1339089" y="218209"/>
                </a:cubicBezTo>
                <a:cubicBezTo>
                  <a:pt x="1328698" y="207818"/>
                  <a:pt x="1319874" y="195577"/>
                  <a:pt x="1307916" y="187036"/>
                </a:cubicBezTo>
                <a:cubicBezTo>
                  <a:pt x="1295312" y="178033"/>
                  <a:pt x="1279802" y="173939"/>
                  <a:pt x="1266353" y="166254"/>
                </a:cubicBezTo>
                <a:cubicBezTo>
                  <a:pt x="1209956" y="134027"/>
                  <a:pt x="1261157" y="154130"/>
                  <a:pt x="1204007" y="135082"/>
                </a:cubicBezTo>
                <a:cubicBezTo>
                  <a:pt x="1183225" y="121227"/>
                  <a:pt x="1165357" y="101416"/>
                  <a:pt x="1141662" y="93518"/>
                </a:cubicBezTo>
                <a:cubicBezTo>
                  <a:pt x="1110489" y="83127"/>
                  <a:pt x="1075484" y="80572"/>
                  <a:pt x="1048144" y="62345"/>
                </a:cubicBezTo>
                <a:cubicBezTo>
                  <a:pt x="1027362" y="48491"/>
                  <a:pt x="1010775" y="20782"/>
                  <a:pt x="985798" y="20782"/>
                </a:cubicBezTo>
                <a:lnTo>
                  <a:pt x="850716" y="20782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3923928" y="47667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10/0,4 kV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6220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148478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Fémszennyezés?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07504" y="2564904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 smtClean="0"/>
              <a:t>Kihívások éve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41349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04048" y="548680"/>
            <a:ext cx="3744416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FF00"/>
                </a:solidFill>
              </a:rPr>
              <a:t>Neodímium mágnes</a:t>
            </a:r>
            <a:endParaRPr lang="hu-H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260648"/>
            <a:ext cx="3312368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FF00"/>
                </a:solidFill>
              </a:rPr>
              <a:t>Mikroszkóp 160*</a:t>
            </a:r>
            <a:endParaRPr lang="hu-H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9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1560" y="202299"/>
            <a:ext cx="3960440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FF00"/>
                </a:solidFill>
              </a:rPr>
              <a:t>Kamera + szoftver</a:t>
            </a:r>
            <a:endParaRPr lang="hu-H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émvf nagy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7788"/>
            <a:ext cx="9144000" cy="51435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8216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ém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3761584" y="4801507"/>
            <a:ext cx="52918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Kísérletes, fejlesztő munka</a:t>
            </a:r>
            <a:endParaRPr lang="hu-H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3315628" y="1648386"/>
            <a:ext cx="53921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Laboratóriumi diagnosztika</a:t>
            </a:r>
            <a:endParaRPr lang="hu-H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395536" y="4837438"/>
            <a:ext cx="11192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rutin</a:t>
            </a:r>
            <a:endParaRPr lang="hu-H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223756" y="2729059"/>
            <a:ext cx="22669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olajkezelés</a:t>
            </a:r>
            <a:endParaRPr lang="hu-H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4139952" y="2226300"/>
            <a:ext cx="8931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u-H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olaj</a:t>
            </a:r>
            <a:endParaRPr lang="hu-H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7470196" y="2283404"/>
            <a:ext cx="11999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hu-HU" sz="36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huzal</a:t>
            </a:r>
            <a:endParaRPr lang="hu-HU" sz="36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7" name="Téglalap 26"/>
          <p:cNvSpPr/>
          <p:nvPr/>
        </p:nvSpPr>
        <p:spPr>
          <a:xfrm>
            <a:off x="223756" y="188640"/>
            <a:ext cx="61837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Villamos helyszíni diagnosztika </a:t>
            </a:r>
            <a:endParaRPr lang="hu-HU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693365" y="5898921"/>
            <a:ext cx="83033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Helyszíni karbantartás műszaki felügyelete</a:t>
            </a:r>
            <a:endParaRPr lang="hu-H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5652119" y="2247433"/>
            <a:ext cx="11865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papír</a:t>
            </a:r>
            <a:endParaRPr lang="hu-H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895"/>
            <a:ext cx="1905575" cy="1778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9" name="Picture 13" descr="Képtalálat a következ&amp;odblac;re: „villámlás mozgóképek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" y="986603"/>
            <a:ext cx="3138683" cy="1118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Nagyító válaszok szó fehér üzlet lencse Stock fotó © kbunt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3" y="4125424"/>
            <a:ext cx="1817585" cy="181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56" y="3286360"/>
            <a:ext cx="2501416" cy="1517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1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1" grpId="0"/>
      <p:bldP spid="23" grpId="0"/>
      <p:bldP spid="27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90872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864 db tangens mérés a laborban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83568" y="2276872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 smtClean="0"/>
              <a:t>A tg </a:t>
            </a:r>
            <a:r>
              <a:rPr lang="el-GR" sz="7200" dirty="0" smtClean="0"/>
              <a:t>δ</a:t>
            </a:r>
            <a:r>
              <a:rPr lang="hu-HU" sz="7200" dirty="0" smtClean="0"/>
              <a:t> mérés éve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29863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980728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Száraz transzformátorok mérése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619672" y="249289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Biztosítók követelménye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3275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4" y="30591"/>
            <a:ext cx="7496394" cy="672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94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64" y="1080522"/>
            <a:ext cx="7525660" cy="511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/>
              <p:cNvSpPr txBox="1"/>
              <p:nvPr/>
            </p:nvSpPr>
            <p:spPr>
              <a:xfrm>
                <a:off x="3936164" y="1604716"/>
                <a:ext cx="2652060" cy="1996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5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5400" b="0" i="1" smtClean="0">
                              <a:latin typeface="Cambria Math"/>
                            </a:rPr>
                            <m:t>𝐷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u-HU" sz="540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hu-HU" sz="5400" b="0" i="1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hu-HU" sz="5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hu-HU" sz="5400" b="0" i="1" smtClean="0">
                                  <a:latin typeface="Cambria Math"/>
                                </a:rPr>
                                <m:t>²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hu-HU" sz="5400" dirty="0"/>
              </a:p>
            </p:txBody>
          </p:sp>
        </mc:Choice>
        <mc:Fallback xmlns="">
          <p:sp>
            <p:nvSpPr>
              <p:cNvPr id="2" name="Szövegdoboz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64" y="1604716"/>
                <a:ext cx="2652060" cy="199682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zövegdoboz 2"/>
          <p:cNvSpPr txBox="1"/>
          <p:nvPr/>
        </p:nvSpPr>
        <p:spPr>
          <a:xfrm>
            <a:off x="2267744" y="1916832"/>
            <a:ext cx="1643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i="1" dirty="0" smtClean="0"/>
              <a:t>PF =</a:t>
            </a:r>
            <a:endParaRPr lang="hu-HU" sz="5400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483768" y="4725144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i="1" dirty="0" smtClean="0"/>
              <a:t>D =</a:t>
            </a:r>
            <a:endParaRPr lang="hu-HU" sz="5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3911740" y="4213270"/>
                <a:ext cx="3800592" cy="1996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5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5400" b="0" i="1" smtClean="0">
                              <a:latin typeface="Cambria Math"/>
                            </a:rPr>
                            <m:t>𝑃𝐹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u-HU" sz="540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hu-HU" sz="5400" b="0" i="1" smtClean="0">
                                  <a:latin typeface="Cambria Math"/>
                                </a:rPr>
                                <m:t>1−(</m:t>
                              </m:r>
                              <m:r>
                                <a:rPr lang="hu-HU" sz="5400" b="0" i="1" smtClean="0">
                                  <a:latin typeface="Cambria Math"/>
                                </a:rPr>
                                <m:t>𝑃𝐹</m:t>
                              </m:r>
                              <m:r>
                                <a:rPr lang="hu-HU" sz="5400" b="0" i="1" smtClean="0">
                                  <a:latin typeface="Cambria Math"/>
                                </a:rPr>
                                <m:t>)²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hu-HU" sz="5400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740" y="4213270"/>
                <a:ext cx="3800592" cy="19968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zövegdoboz 7"/>
          <p:cNvSpPr txBox="1"/>
          <p:nvPr/>
        </p:nvSpPr>
        <p:spPr>
          <a:xfrm>
            <a:off x="395536" y="3326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PF : </a:t>
            </a:r>
            <a:r>
              <a:rPr lang="hu-HU" dirty="0" err="1" smtClean="0"/>
              <a:t>Power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089501" y="351214"/>
            <a:ext cx="253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D: </a:t>
            </a:r>
            <a:r>
              <a:rPr lang="hu-HU" dirty="0" err="1" smtClean="0"/>
              <a:t>Dissipation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31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71600" y="2276872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 smtClean="0"/>
              <a:t>A megerősítés éve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357859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85009"/>
              </p:ext>
            </p:extLst>
          </p:nvPr>
        </p:nvGraphicFramePr>
        <p:xfrm>
          <a:off x="107504" y="404664"/>
          <a:ext cx="8676456" cy="42062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80935"/>
                <a:gridCol w="2595521"/>
              </a:tblGrid>
              <a:tr h="3441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>
                          <a:effectLst/>
                          <a:latin typeface="Times New Roman"/>
                        </a:rPr>
                        <a:t>Minta </a:t>
                      </a:r>
                      <a:r>
                        <a:rPr lang="hu-HU" sz="2800" b="1" dirty="0" smtClean="0">
                          <a:effectLst/>
                          <a:latin typeface="Times New Roman"/>
                        </a:rPr>
                        <a:t>jele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DHTSV 25001/120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Gyártás éve: 1974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hu-HU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elosztóhálózati</a:t>
                      </a:r>
                      <a:r>
                        <a:rPr lang="hu-H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transzformátor)</a:t>
                      </a:r>
                      <a:endParaRPr lang="hu-HU" sz="20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1" dirty="0">
                          <a:effectLst/>
                          <a:latin typeface="Times New Roman"/>
                        </a:rPr>
                        <a:t>Átlagos polimerizációs fok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0">
                          <a:effectLst/>
                          <a:latin typeface="Times New Roman"/>
                        </a:rPr>
                        <a:t> </a:t>
                      </a:r>
                      <a:endParaRPr lang="hu-HU" sz="2800" b="1">
                        <a:effectLst/>
                        <a:latin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b="0" dirty="0">
                          <a:effectLst/>
                          <a:latin typeface="Times New Roman"/>
                        </a:rPr>
                        <a:t> </a:t>
                      </a:r>
                      <a:endParaRPr lang="hu-HU" sz="28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7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  <a:latin typeface="Times New Roman"/>
                          <a:ea typeface="Times New Roman"/>
                        </a:rPr>
                        <a:t>N oldal – W oszlop, felső kivezetés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3200" b="0" dirty="0">
                          <a:effectLst/>
                          <a:latin typeface="Times New Roman"/>
                        </a:rPr>
                        <a:t>736</a:t>
                      </a:r>
                      <a:endParaRPr lang="hu-HU" sz="32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7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3200" dirty="0">
                          <a:effectLst/>
                          <a:latin typeface="Times New Roman"/>
                          <a:ea typeface="Times New Roman"/>
                        </a:rPr>
                        <a:t>N oldal – U oszlop, felső kivezetés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3200" b="0" dirty="0">
                          <a:effectLst/>
                          <a:latin typeface="Times New Roman"/>
                        </a:rPr>
                        <a:t>767</a:t>
                      </a:r>
                      <a:endParaRPr lang="hu-HU" sz="32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7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3200">
                          <a:effectLst/>
                          <a:latin typeface="Times New Roman"/>
                          <a:ea typeface="Times New Roman"/>
                        </a:rPr>
                        <a:t>K oldal – W oszlop, felső kivezetés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3200" b="0" dirty="0" smtClean="0">
                          <a:effectLst/>
                          <a:latin typeface="Times New Roman"/>
                        </a:rPr>
                        <a:t>563</a:t>
                      </a:r>
                      <a:endParaRPr lang="hu-HU" sz="32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7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3200">
                          <a:effectLst/>
                          <a:latin typeface="Times New Roman"/>
                          <a:ea typeface="Times New Roman"/>
                        </a:rPr>
                        <a:t>K oldal – V oszlop, alsó kivezetés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3200" b="0" dirty="0">
                          <a:effectLst/>
                          <a:latin typeface="Times New Roman"/>
                        </a:rPr>
                        <a:t>740</a:t>
                      </a:r>
                      <a:endParaRPr lang="hu-HU" sz="32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7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3200">
                          <a:effectLst/>
                          <a:latin typeface="Times New Roman"/>
                          <a:ea typeface="Times New Roman"/>
                        </a:rPr>
                        <a:t>K oldal – U oszlop, felső kivezetés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3200" b="0" dirty="0" smtClean="0">
                          <a:effectLst/>
                          <a:latin typeface="Times New Roman"/>
                        </a:rPr>
                        <a:t>542</a:t>
                      </a:r>
                      <a:endParaRPr lang="hu-HU" sz="3200" b="1" dirty="0">
                        <a:effectLst/>
                        <a:latin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331640" y="522920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/>
              <a:t>2-FAL koncentráció: 1,53 mg/kg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37613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2" y="476671"/>
            <a:ext cx="8391152" cy="613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1259632" y="3068960"/>
            <a:ext cx="6984776" cy="0"/>
          </a:xfrm>
          <a:prstGeom prst="lin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90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b="12887"/>
          <a:stretch/>
        </p:blipFill>
        <p:spPr bwMode="auto">
          <a:xfrm>
            <a:off x="97895" y="548680"/>
            <a:ext cx="879458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>
            <a:off x="6732240" y="3225464"/>
            <a:ext cx="0" cy="9956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6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84984"/>
            <a:ext cx="38385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740"/>
            <a:ext cx="5436604" cy="305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96" y="235503"/>
            <a:ext cx="4111104" cy="275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7504" y="263691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 smtClean="0"/>
              <a:t>A növényi olajok éve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10326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11560" y="836712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200" dirty="0" smtClean="0">
                <a:solidFill>
                  <a:schemeClr val="accent2"/>
                </a:solidFill>
              </a:rPr>
              <a:t>2017</a:t>
            </a:r>
            <a:r>
              <a:rPr lang="hu-HU" sz="7200" dirty="0" smtClean="0"/>
              <a:t> - A fejlesztés éve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23306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868144" y="675688"/>
            <a:ext cx="327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100 kV-ig </a:t>
            </a:r>
            <a:r>
              <a:rPr lang="hu-HU" sz="4000" dirty="0" smtClean="0"/>
              <a:t>mér</a:t>
            </a:r>
            <a:endParaRPr lang="hu-HU" sz="4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528" y="26064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Új átütő berendezés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4050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332656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250 ml-es </a:t>
            </a:r>
            <a:r>
              <a:rPr lang="hu-HU" sz="4000" dirty="0" err="1" smtClean="0"/>
              <a:t>átütőedény</a:t>
            </a:r>
            <a:r>
              <a:rPr lang="hu-HU" sz="4000" dirty="0" smtClean="0"/>
              <a:t>  - kedvezőbb a </a:t>
            </a:r>
            <a:r>
              <a:rPr lang="hu-HU" sz="4000" b="1" dirty="0" smtClean="0"/>
              <a:t>zárt </a:t>
            </a:r>
            <a:r>
              <a:rPr lang="hu-HU" sz="4000" b="1" dirty="0" err="1" smtClean="0"/>
              <a:t>trf</a:t>
            </a:r>
            <a:r>
              <a:rPr lang="hu-HU" sz="4000" dirty="0" err="1" smtClean="0"/>
              <a:t>-okhoz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48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51520" y="40466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Növényi</a:t>
            </a:r>
            <a:r>
              <a:rPr lang="hu-HU" sz="4000" dirty="0" smtClean="0"/>
              <a:t>-, és </a:t>
            </a:r>
            <a:r>
              <a:rPr lang="hu-HU" sz="4000" b="1" dirty="0" smtClean="0"/>
              <a:t>ásványi </a:t>
            </a:r>
            <a:r>
              <a:rPr lang="hu-HU" sz="4000" dirty="0" smtClean="0"/>
              <a:t>olajra külön-külön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9795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696283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7200" dirty="0" smtClean="0">
                <a:solidFill>
                  <a:srgbClr val="FF0000"/>
                </a:solidFill>
              </a:rPr>
              <a:t>2018</a:t>
            </a:r>
            <a:r>
              <a:rPr lang="hu-HU" sz="7200" dirty="0" smtClean="0">
                <a:solidFill>
                  <a:schemeClr val="bg1"/>
                </a:solidFill>
              </a:rPr>
              <a:t> </a:t>
            </a:r>
            <a:r>
              <a:rPr lang="hu-HU" sz="7200" dirty="0" smtClean="0"/>
              <a:t>– A diagnosztika bővülésének éve</a:t>
            </a:r>
            <a:endParaRPr lang="hu-HU" sz="7200" dirty="0"/>
          </a:p>
        </p:txBody>
      </p:sp>
      <p:pic>
        <p:nvPicPr>
          <p:cNvPr id="1028" name="Picture 4" descr="Négylevel&amp;udblac; Lóhere, Lóhere, Termész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3202778"/>
            <a:ext cx="43148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4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3455987"/>
          </a:xfrm>
        </p:spPr>
        <p:txBody>
          <a:bodyPr/>
          <a:lstStyle/>
          <a:p>
            <a:pPr eaLnBrk="1" hangingPunct="1"/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/>
              <a:t/>
            </a:r>
            <a:br>
              <a:rPr lang="hu-HU" altLang="hu-HU" sz="1800" b="1" dirty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4000" b="1" dirty="0" smtClean="0"/>
              <a:t>Köszönöm a figyelmet!</a:t>
            </a:r>
            <a:br>
              <a:rPr lang="hu-HU" altLang="hu-HU" sz="4000" b="1" dirty="0" smtClean="0"/>
            </a:br>
            <a:endParaRPr lang="hu-HU" altLang="hu-HU" sz="4000" dirty="0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149725"/>
            <a:ext cx="6400800" cy="244762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sz="1800" dirty="0" smtClean="0">
                <a:solidFill>
                  <a:schemeClr val="tx1"/>
                </a:solidFill>
              </a:rPr>
              <a:t> 2017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dirty="0" smtClean="0">
                <a:solidFill>
                  <a:schemeClr val="tx1"/>
                </a:solidFill>
              </a:rPr>
              <a:t>   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zsuzsagsz</a:t>
            </a:r>
            <a:r>
              <a:rPr lang="hu-HU" altLang="hu-HU" sz="2000" dirty="0" smtClean="0">
                <a:solidFill>
                  <a:srgbClr val="3333FF"/>
                </a:solidFill>
              </a:rPr>
              <a:t>@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gmail.com</a:t>
            </a:r>
            <a:endParaRPr lang="hu-HU" altLang="hu-HU" sz="2000" dirty="0" smtClean="0">
              <a:solidFill>
                <a:srgbClr val="3333FF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41313"/>
            <a:ext cx="3382962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19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35596" y="2996952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/>
              <a:t>2,6-ditercierbutil—</a:t>
            </a:r>
            <a:r>
              <a:rPr lang="hu-HU" sz="4000" dirty="0" err="1"/>
              <a:t>parakrezol</a:t>
            </a:r>
            <a:r>
              <a:rPr lang="hu-HU" sz="4000" dirty="0"/>
              <a:t> </a:t>
            </a:r>
            <a:r>
              <a:rPr lang="hu-HU" sz="4000" b="1" dirty="0"/>
              <a:t>DBPC</a:t>
            </a:r>
          </a:p>
          <a:p>
            <a:r>
              <a:rPr lang="hu-HU" sz="4000" dirty="0"/>
              <a:t>2,6-ditercierbutil-metilfenol</a:t>
            </a:r>
          </a:p>
          <a:p>
            <a:r>
              <a:rPr lang="hu-HU" sz="4000" dirty="0" err="1"/>
              <a:t>butil-hidroxi-toluol</a:t>
            </a:r>
            <a:r>
              <a:rPr lang="hu-HU" sz="4000" dirty="0"/>
              <a:t> </a:t>
            </a:r>
            <a:r>
              <a:rPr lang="hu-HU" sz="4000" b="1" dirty="0" smtClean="0"/>
              <a:t>BHT</a:t>
            </a:r>
          </a:p>
          <a:p>
            <a:r>
              <a:rPr lang="hu-HU" sz="4000" b="1" dirty="0"/>
              <a:t>E-321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0" y="404664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u="sng" dirty="0" err="1" smtClean="0"/>
              <a:t>Oxidációgátló</a:t>
            </a:r>
            <a:r>
              <a:rPr lang="hu-HU" sz="3600" u="sng" dirty="0" smtClean="0"/>
              <a:t> adalék</a:t>
            </a:r>
            <a:endParaRPr lang="hu-HU" sz="3600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7812"/>
            <a:ext cx="4971465" cy="271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4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37731"/>
              </p:ext>
            </p:extLst>
          </p:nvPr>
        </p:nvGraphicFramePr>
        <p:xfrm>
          <a:off x="467545" y="188640"/>
          <a:ext cx="8208911" cy="6073405"/>
        </p:xfrm>
        <a:graphic>
          <a:graphicData uri="http://schemas.openxmlformats.org/drawingml/2006/table">
            <a:tbl>
              <a:tblPr firstRow="1" firstCol="1" bandRow="1"/>
              <a:tblGrid>
                <a:gridCol w="3208938"/>
                <a:gridCol w="1194024"/>
                <a:gridCol w="3805949"/>
              </a:tblGrid>
              <a:tr h="327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DBPC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9D"/>
                    </a:solidFill>
                  </a:tcPr>
                </a:tc>
              </a:tr>
              <a:tr h="356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MOL TO 40A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tip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: 0,4%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Nytro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10X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max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0,3  tipikus: &lt;0,3%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Nytro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10XN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max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0,3  tipikus: &lt;0,3%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Nytro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Libra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Nytro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Lyra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&lt;0,4%  tipikus: 0,38%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Nytro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Taurus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9D9D"/>
                    </a:solidFill>
                  </a:tcPr>
                </a:tc>
              </a:tr>
              <a:tr h="509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DuPont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Nomex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970 </a:t>
                      </a:r>
                      <a:r>
                        <a:rPr lang="hu-HU" sz="240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FLD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0,25  -  2,5%             &lt;0,5%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Midel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7131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FR3 (</a:t>
                      </a: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nat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észter)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antioxidans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adalék:  &lt; 1,0%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Midel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eN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1215</a:t>
                      </a: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szója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&lt;0,15% adalékot tartalmaz, ami  kereskedelmi titok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Midel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eN</a:t>
                      </a: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1204  </a:t>
                      </a: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repce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u-HU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&lt;0,15% adalékot tartalmaz, ami  kereskedelmi titok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5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41277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Sütemény-keverékek </a:t>
            </a:r>
            <a:r>
              <a:rPr lang="hu-HU" sz="2400" dirty="0"/>
              <a:t>(</a:t>
            </a:r>
            <a:r>
              <a:rPr lang="hu-HU" sz="2400" dirty="0" err="1"/>
              <a:t>max</a:t>
            </a:r>
            <a:r>
              <a:rPr lang="hu-HU" sz="2400" dirty="0"/>
              <a:t>. 200 </a:t>
            </a:r>
            <a:r>
              <a:rPr lang="hu-HU" sz="2400" dirty="0" smtClean="0"/>
              <a:t>mg/kg  = 0,02%)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Gabonaalapú </a:t>
            </a:r>
            <a:r>
              <a:rPr lang="hu-HU" sz="2400" dirty="0" err="1" smtClean="0"/>
              <a:t>snack-ek</a:t>
            </a:r>
            <a:r>
              <a:rPr lang="hu-HU" sz="2400" dirty="0" smtClean="0"/>
              <a:t> (</a:t>
            </a:r>
            <a:r>
              <a:rPr lang="hu-HU" sz="2400" dirty="0" err="1"/>
              <a:t>max</a:t>
            </a:r>
            <a:r>
              <a:rPr lang="hu-HU" sz="2400" dirty="0"/>
              <a:t>. 200 </a:t>
            </a:r>
            <a:r>
              <a:rPr lang="hu-HU" sz="2400" dirty="0" smtClean="0"/>
              <a:t>mg/kg = 0,02%) 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 smtClean="0"/>
              <a:t>Levesporok</a:t>
            </a:r>
            <a:r>
              <a:rPr lang="hu-HU" sz="2400" dirty="0"/>
              <a:t>, fűszerkeverékek (</a:t>
            </a:r>
            <a:r>
              <a:rPr lang="hu-HU" sz="2400" dirty="0" err="1"/>
              <a:t>max</a:t>
            </a:r>
            <a:r>
              <a:rPr lang="hu-HU" sz="2400" dirty="0"/>
              <a:t>. 200 </a:t>
            </a:r>
            <a:r>
              <a:rPr lang="hu-HU" sz="2400" dirty="0" smtClean="0"/>
              <a:t>mg/kg </a:t>
            </a:r>
            <a:r>
              <a:rPr lang="hu-HU" sz="2400" dirty="0"/>
              <a:t>= 0,02%) </a:t>
            </a:r>
          </a:p>
        </p:txBody>
      </p:sp>
      <p:sp>
        <p:nvSpPr>
          <p:cNvPr id="3" name="Téglalap 2"/>
          <p:cNvSpPr/>
          <p:nvPr/>
        </p:nvSpPr>
        <p:spPr>
          <a:xfrm>
            <a:off x="323528" y="2932202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/>
              <a:t>Ételízesítők (</a:t>
            </a:r>
            <a:r>
              <a:rPr lang="hu-HU" sz="2400" dirty="0" err="1"/>
              <a:t>max</a:t>
            </a:r>
            <a:r>
              <a:rPr lang="hu-HU" sz="2400" dirty="0"/>
              <a:t>. 200 mg/kg = 0,02</a:t>
            </a:r>
            <a:r>
              <a:rPr lang="hu-HU" sz="2400" dirty="0" smtClean="0"/>
              <a:t>%)</a:t>
            </a:r>
            <a:endParaRPr lang="hu-H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/>
              <a:t>Rágógumi (</a:t>
            </a:r>
            <a:r>
              <a:rPr lang="hu-HU" sz="2400" dirty="0" err="1"/>
              <a:t>max</a:t>
            </a:r>
            <a:r>
              <a:rPr lang="hu-HU" sz="2400" dirty="0"/>
              <a:t>. 400 mg/kg = </a:t>
            </a:r>
            <a:r>
              <a:rPr lang="hu-HU" sz="2400" dirty="0" smtClean="0"/>
              <a:t>0,04%)</a:t>
            </a:r>
            <a:endParaRPr lang="hu-H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/>
              <a:t>Zsírok (</a:t>
            </a:r>
            <a:r>
              <a:rPr lang="hu-HU" sz="2400" dirty="0" err="1"/>
              <a:t>max</a:t>
            </a:r>
            <a:r>
              <a:rPr lang="hu-HU" sz="2400" dirty="0"/>
              <a:t>. 100 mg/kg = </a:t>
            </a:r>
            <a:r>
              <a:rPr lang="hu-HU" sz="2400" dirty="0" smtClean="0"/>
              <a:t>0,01%)</a:t>
            </a:r>
            <a:endParaRPr lang="hu-H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400" dirty="0"/>
              <a:t>Étrend kiegészítők (</a:t>
            </a:r>
            <a:r>
              <a:rPr lang="hu-HU" sz="2400" dirty="0" err="1"/>
              <a:t>max</a:t>
            </a:r>
            <a:r>
              <a:rPr lang="hu-HU" sz="2400" dirty="0"/>
              <a:t>. 400 mg/kg = </a:t>
            </a:r>
            <a:r>
              <a:rPr lang="hu-HU" sz="2400" dirty="0" smtClean="0"/>
              <a:t>0,04%)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022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tworld.hu/uploads/product_photos/14631/o_197jfpso71i0d1br717rs1lkb37k7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2" y="0"/>
            <a:ext cx="2787986" cy="371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Képtalálat a következ&amp;odblac;re: „e321 kínai levespo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66" y="3417716"/>
            <a:ext cx="2715404" cy="330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azsiabolt.hu/uploads/product_photos/872/o_18rto0dhr19cg1js6198p1lr8mnj7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09918"/>
            <a:ext cx="2929702" cy="35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ttworld.hu/uploads/product_photos/14611/o_1971dkiu0an367o6hg1luo167a7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7866"/>
            <a:ext cx="2736304" cy="364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444208" y="188640"/>
            <a:ext cx="2353638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800" b="1" dirty="0" smtClean="0"/>
              <a:t>DBPC </a:t>
            </a:r>
            <a:r>
              <a:rPr lang="hu-HU" sz="2800" b="1" dirty="0" err="1" smtClean="0"/>
              <a:t>oxidációgátlót</a:t>
            </a:r>
            <a:r>
              <a:rPr lang="hu-HU" sz="2800" b="1" dirty="0" smtClean="0"/>
              <a:t> tartalmaznak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41081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3037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99" y="4426107"/>
            <a:ext cx="4458039" cy="178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NiQuitin Menthol Fresh 4mg Rágógum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8341" r="11112" b="9399"/>
          <a:stretch/>
        </p:blipFill>
        <p:spPr bwMode="auto">
          <a:xfrm>
            <a:off x="2690821" y="3773545"/>
            <a:ext cx="1866478" cy="30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t="3874" r="1791" b="9623"/>
          <a:stretch/>
        </p:blipFill>
        <p:spPr bwMode="auto">
          <a:xfrm>
            <a:off x="4593782" y="548680"/>
            <a:ext cx="4532931" cy="276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6" y="1700808"/>
            <a:ext cx="2592288" cy="28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404518" y="3312662"/>
            <a:ext cx="5739482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800" b="1" dirty="0"/>
              <a:t>DBPC </a:t>
            </a:r>
            <a:r>
              <a:rPr lang="hu-HU" sz="2800" b="1" dirty="0" err="1"/>
              <a:t>oxidációgátlót</a:t>
            </a:r>
            <a:r>
              <a:rPr lang="hu-HU" sz="2800" b="1" dirty="0"/>
              <a:t> tartalmaznak</a:t>
            </a:r>
          </a:p>
        </p:txBody>
      </p:sp>
    </p:spTree>
    <p:extLst>
      <p:ext uri="{BB962C8B-B14F-4D97-AF65-F5344CB8AC3E}">
        <p14:creationId xmlns:p14="http://schemas.microsoft.com/office/powerpoint/2010/main" val="34414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84" y="103031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t="3820" r="20687"/>
          <a:stretch/>
        </p:blipFill>
        <p:spPr bwMode="auto">
          <a:xfrm>
            <a:off x="3707684" y="4246895"/>
            <a:ext cx="2887096" cy="257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r="18722"/>
          <a:stretch/>
        </p:blipFill>
        <p:spPr bwMode="auto">
          <a:xfrm>
            <a:off x="827584" y="45545"/>
            <a:ext cx="1856729" cy="292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581128"/>
            <a:ext cx="2664296" cy="228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14" y="2247674"/>
            <a:ext cx="20097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73" y="2564904"/>
            <a:ext cx="2270832" cy="210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01" y="2171795"/>
            <a:ext cx="1066544" cy="20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182" r="27104"/>
          <a:stretch/>
        </p:blipFill>
        <p:spPr bwMode="auto">
          <a:xfrm>
            <a:off x="7382461" y="4097877"/>
            <a:ext cx="1242657" cy="273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45" y="12236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608152" y="476672"/>
            <a:ext cx="59046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hu-HU" sz="2800" b="1" dirty="0">
                <a:solidFill>
                  <a:prstClr val="black"/>
                </a:solidFill>
              </a:rPr>
              <a:t>DBPC </a:t>
            </a:r>
            <a:r>
              <a:rPr lang="hu-HU" sz="2800" b="1" dirty="0" err="1">
                <a:solidFill>
                  <a:prstClr val="black"/>
                </a:solidFill>
              </a:rPr>
              <a:t>oxidációgátlót</a:t>
            </a:r>
            <a:r>
              <a:rPr lang="hu-HU" sz="2800" b="1" dirty="0">
                <a:solidFill>
                  <a:prstClr val="black"/>
                </a:solidFill>
              </a:rPr>
              <a:t> tartalmaznak</a:t>
            </a:r>
          </a:p>
        </p:txBody>
      </p:sp>
    </p:spTree>
    <p:extLst>
      <p:ext uri="{BB962C8B-B14F-4D97-AF65-F5344CB8AC3E}">
        <p14:creationId xmlns:p14="http://schemas.microsoft.com/office/powerpoint/2010/main" val="27572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29263</TotalTime>
  <Words>837</Words>
  <Application>Microsoft Office PowerPoint</Application>
  <PresentationFormat>Diavetítés a képernyőre (4:3 oldalarány)</PresentationFormat>
  <Paragraphs>475</Paragraphs>
  <Slides>35</Slides>
  <Notes>5</Notes>
  <HiddenSlides>0</HiddenSlides>
  <MMClips>2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6" baseType="lpstr">
      <vt:lpstr>1_Office-téma</vt:lpstr>
      <vt:lpstr>       dr. Gaál-Szabó Zsuzsanna  2017 – A változatosság éve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      Köszönöm a figyelmet!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Gaál-Szabó Zsuzsanna (Energochem Kft) – dr. Nádor Gábor (CG Electric Systems Hungary Zrt.) Magas hőállóságú szigetelőpapírok használata nagyfeszültségű transzformátorokban</dc:title>
  <dc:creator>Itthoni</dc:creator>
  <cp:lastModifiedBy>Itthoni</cp:lastModifiedBy>
  <cp:revision>467</cp:revision>
  <dcterms:created xsi:type="dcterms:W3CDTF">2015-05-26T15:20:00Z</dcterms:created>
  <dcterms:modified xsi:type="dcterms:W3CDTF">2019-04-22T07:49:42Z</dcterms:modified>
</cp:coreProperties>
</file>