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5"/>
  </p:notesMasterIdLst>
  <p:sldIdLst>
    <p:sldId id="256" r:id="rId2"/>
    <p:sldId id="352" r:id="rId3"/>
    <p:sldId id="303" r:id="rId4"/>
    <p:sldId id="304" r:id="rId5"/>
    <p:sldId id="305" r:id="rId6"/>
    <p:sldId id="361" r:id="rId7"/>
    <p:sldId id="306" r:id="rId8"/>
    <p:sldId id="329" r:id="rId9"/>
    <p:sldId id="335" r:id="rId10"/>
    <p:sldId id="330" r:id="rId11"/>
    <p:sldId id="334" r:id="rId12"/>
    <p:sldId id="356" r:id="rId13"/>
    <p:sldId id="340" r:id="rId14"/>
    <p:sldId id="348" r:id="rId15"/>
    <p:sldId id="349" r:id="rId16"/>
    <p:sldId id="344" r:id="rId17"/>
    <p:sldId id="345" r:id="rId18"/>
    <p:sldId id="346" r:id="rId19"/>
    <p:sldId id="347" r:id="rId20"/>
    <p:sldId id="327" r:id="rId21"/>
    <p:sldId id="336" r:id="rId22"/>
    <p:sldId id="337" r:id="rId23"/>
    <p:sldId id="338" r:id="rId24"/>
    <p:sldId id="339" r:id="rId25"/>
    <p:sldId id="360" r:id="rId26"/>
    <p:sldId id="333" r:id="rId27"/>
    <p:sldId id="354" r:id="rId28"/>
    <p:sldId id="355" r:id="rId29"/>
    <p:sldId id="358" r:id="rId30"/>
    <p:sldId id="357" r:id="rId31"/>
    <p:sldId id="362" r:id="rId32"/>
    <p:sldId id="366" r:id="rId33"/>
    <p:sldId id="294" r:id="rId34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800"/>
    <a:srgbClr val="7A2300"/>
    <a:srgbClr val="D63300"/>
    <a:srgbClr val="FE5900"/>
    <a:srgbClr val="F28402"/>
    <a:srgbClr val="FFCC00"/>
    <a:srgbClr val="FFFF00"/>
    <a:srgbClr val="FFFF99"/>
    <a:srgbClr val="FFFFFB"/>
    <a:srgbClr val="600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éma alapján készült stílus 1 – 5. jelölőszín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éma alapján készült stílus 1 – 4. jelölőszín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91" autoAdjust="0"/>
    <p:restoredTop sz="85325" autoAdjust="0"/>
  </p:normalViewPr>
  <p:slideViewPr>
    <p:cSldViewPr>
      <p:cViewPr>
        <p:scale>
          <a:sx n="73" d="100"/>
          <a:sy n="73" d="100"/>
        </p:scale>
        <p:origin x="-157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31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40F6C8D0-97FD-49DB-85FE-77BB60B1659F}" type="datetimeFigureOut">
              <a:rPr lang="hu-HU"/>
              <a:pPr>
                <a:defRPr/>
              </a:pPr>
              <a:t>2019.04.22.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hu-HU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1095DB1A-FEB6-4BED-B0D0-F0CFA0F9DAB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48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2277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95DB1A-FEB6-4BED-B0D0-F0CFA0F9DAB7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FA678-730B-4556-A2A3-277797B53A8E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702F1-0863-4243-9674-77E9486F5EB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7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6C654-8738-410C-8D7F-3B07EAC67EA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6EDF7-2A90-431C-BC00-BB0E3CC5C4BA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4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534E0-D88A-41C7-9380-3886EF034D0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C4531-7175-4723-BDFD-FC6982E3191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3DEC5-A959-4264-AAF7-D7328B327252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51B3C-2C0D-4507-9111-FB7F6FDC27B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7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C84A9-F43E-4DF0-95A1-801947B8FBF5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5C7A-78C8-4541-AC9F-5AB49ADDDB9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1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15E73-C1A9-4F97-8797-C589EF8BD79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3570-982F-4F1F-85ED-12749B45CC73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9621A-0A8E-4BBC-A4D2-096E3EC22039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B6CE0-C36D-4377-BA7E-87ECAC07A804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26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D7952-EF12-49B7-BBF4-5A9ACEF8AF51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6FC48-35DD-445C-AD3C-94CC312D132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27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6ACF-B8A2-4402-8927-B0C4770B60F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05142-4DAE-46A8-A4A1-7EA99E64C0C6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2192D-173A-491F-9826-FE08389F6A5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1FAD6-131F-492C-8C0E-FCA271B2465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6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D23B4-D7BD-4254-9E0B-DD300117DD0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F0C2B-B414-4F2F-A1AE-BBDEE50217A2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3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4099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69B931-8961-4FBF-BFF0-347635A566DA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2019.04.22.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B5944D-B54C-43B5-BE20-C34CD9FE1EA9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8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2000" b="1" dirty="0" smtClean="0"/>
              <a:t>dr. </a:t>
            </a:r>
            <a:r>
              <a:rPr lang="hu-HU" altLang="hu-HU" sz="2000" b="1" dirty="0" err="1" smtClean="0"/>
              <a:t>Gaál-Szabó</a:t>
            </a:r>
            <a:r>
              <a:rPr lang="hu-HU" altLang="hu-HU" sz="2000" b="1" dirty="0" smtClean="0"/>
              <a:t> Zsuzsanna</a:t>
            </a:r>
            <a:br>
              <a:rPr lang="hu-HU" altLang="hu-HU" sz="2000" b="1" dirty="0" smtClean="0"/>
            </a:br>
            <a:r>
              <a:rPr lang="hu-HU" altLang="hu-HU" sz="2000" dirty="0" smtClean="0"/>
              <a:t/>
            </a:r>
            <a:br>
              <a:rPr lang="hu-HU" altLang="hu-HU" sz="2000" dirty="0" smtClean="0"/>
            </a:br>
            <a:r>
              <a:rPr lang="hu-HU" altLang="hu-HU" sz="3200" b="1" dirty="0" smtClean="0"/>
              <a:t>2018 – A diagnosztika bővülésének éve</a:t>
            </a:r>
            <a:br>
              <a:rPr lang="hu-HU" altLang="hu-HU" sz="3200" b="1" dirty="0" smtClean="0"/>
            </a:br>
            <a:r>
              <a:rPr lang="hu-HU" altLang="hu-HU" sz="3200" b="1" dirty="0"/>
              <a:t>1</a:t>
            </a:r>
            <a:endParaRPr lang="hu-HU" altLang="hu-HU" sz="3200" b="1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51963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1800" dirty="0" smtClean="0">
                <a:solidFill>
                  <a:schemeClr val="tx1"/>
                </a:solidFill>
              </a:rPr>
              <a:t>Szigetelésdiagnosztikai Konferencia, 2018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dirty="0" smtClean="0">
                <a:solidFill>
                  <a:schemeClr val="tx1"/>
                </a:solidFill>
              </a:rPr>
              <a:t>   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2" y="341312"/>
            <a:ext cx="7825348" cy="121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444716"/>
              </p:ext>
            </p:extLst>
          </p:nvPr>
        </p:nvGraphicFramePr>
        <p:xfrm>
          <a:off x="107502" y="2060849"/>
          <a:ext cx="8856986" cy="3199041"/>
        </p:xfrm>
        <a:graphic>
          <a:graphicData uri="http://schemas.openxmlformats.org/drawingml/2006/table">
            <a:tbl>
              <a:tblPr firstRow="1" firstCol="1" bandRow="1"/>
              <a:tblGrid>
                <a:gridCol w="2160242"/>
                <a:gridCol w="792088"/>
                <a:gridCol w="799641"/>
                <a:gridCol w="856543"/>
                <a:gridCol w="2096308"/>
                <a:gridCol w="2152164"/>
              </a:tblGrid>
              <a:tr h="3762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ISO 4406:1999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max</a:t>
                      </a:r>
                      <a:r>
                        <a:rPr lang="hu-H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darabszám/10 ml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szennyeződés mértéke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megjegyzés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266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μm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6μm</a:t>
                      </a:r>
                      <a:endParaRPr lang="hu-H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14μm</a:t>
                      </a:r>
                      <a:endParaRPr lang="hu-H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3995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              -10/8/5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3,2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háttér szennyeződés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1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11/9/6     -  </a:t>
                      </a:r>
                      <a:r>
                        <a:rPr lang="hu-H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13/10/7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alacsony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gyári tesztben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4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14/11/8   -   </a:t>
                      </a:r>
                      <a:r>
                        <a:rPr lang="hu-H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17/15/12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400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jó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üzemben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18/16/13  -  </a:t>
                      </a:r>
                      <a:r>
                        <a:rPr lang="hu-H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19/17/14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50000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13000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1600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megfelelő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üzemben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82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20/18/15 és fölötte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rossz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ritka szennyeződési szint, rendellenes állapotra </a:t>
                      </a:r>
                      <a:r>
                        <a:rPr lang="hu-HU" sz="1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utal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251520" y="76470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kódszámok értelmezése az MSZ EN 60422:2013 (Ásványolaj-alapú szigetelőolajok villamos berendezésekben. Ellenőrzési és kezelési útmutató) táblázata alapján történik.</a:t>
            </a:r>
          </a:p>
          <a:p>
            <a:pPr algn="ctr"/>
            <a:r>
              <a:rPr lang="hu-HU" dirty="0" smtClean="0"/>
              <a:t>(statisztikus határértékek)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304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60" y="46790"/>
            <a:ext cx="5443620" cy="62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9" y="6457804"/>
            <a:ext cx="6912767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6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83568" y="476672"/>
            <a:ext cx="76328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Nem elég megszámolni a részecskéket, még fontosabb, hogy azonosítsuk!</a:t>
            </a:r>
          </a:p>
          <a:p>
            <a:endParaRPr lang="hu-HU" sz="3600" b="1" dirty="0"/>
          </a:p>
          <a:p>
            <a:endParaRPr lang="hu-HU" sz="3600" b="1" dirty="0" smtClean="0"/>
          </a:p>
          <a:p>
            <a:r>
              <a:rPr lang="hu-HU" sz="2000" b="1" dirty="0" smtClean="0"/>
              <a:t>Mikroszkóp</a:t>
            </a:r>
          </a:p>
          <a:p>
            <a:r>
              <a:rPr lang="hu-HU" sz="2000" b="1" dirty="0" smtClean="0"/>
              <a:t>Elektronmikroszkóp</a:t>
            </a:r>
          </a:p>
          <a:p>
            <a:r>
              <a:rPr lang="hu-HU" sz="2000" b="1" dirty="0" smtClean="0"/>
              <a:t>Röntgen diffrakció</a:t>
            </a:r>
          </a:p>
          <a:p>
            <a:r>
              <a:rPr lang="hu-HU" sz="2000" b="1" dirty="0" smtClean="0"/>
              <a:t>Atomabszorpciós spektroszkópia</a:t>
            </a:r>
          </a:p>
          <a:p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0768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7584" y="33265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Fém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692571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ém mozog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51520" y="31320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Fém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1912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ém mozog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2539" y="20929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Fém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196357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607777" y="404663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Szén 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309610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76056" y="260648"/>
            <a:ext cx="237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Szén</a:t>
            </a:r>
          </a:p>
        </p:txBody>
      </p:sp>
    </p:spTree>
    <p:extLst>
      <p:ext uri="{BB962C8B-B14F-4D97-AF65-F5344CB8AC3E}">
        <p14:creationId xmlns:p14="http://schemas.microsoft.com/office/powerpoint/2010/main" val="28092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971600" y="332656"/>
            <a:ext cx="2520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Szén</a:t>
            </a:r>
          </a:p>
        </p:txBody>
      </p:sp>
    </p:spTree>
    <p:extLst>
      <p:ext uri="{BB962C8B-B14F-4D97-AF65-F5344CB8AC3E}">
        <p14:creationId xmlns:p14="http://schemas.microsoft.com/office/powerpoint/2010/main" val="10113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051720" y="404664"/>
            <a:ext cx="244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Szén</a:t>
            </a:r>
          </a:p>
        </p:txBody>
      </p:sp>
    </p:spTree>
    <p:extLst>
      <p:ext uri="{BB962C8B-B14F-4D97-AF65-F5344CB8AC3E}">
        <p14:creationId xmlns:p14="http://schemas.microsoft.com/office/powerpoint/2010/main" val="166241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168"/>
            <a:ext cx="8821077" cy="66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0608" y="116632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Részecskemérő</a:t>
            </a:r>
            <a:endParaRPr lang="hu-H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67544" y="5805264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MSZ </a:t>
            </a:r>
            <a:r>
              <a:rPr lang="hu-HU" sz="3600" b="1" dirty="0"/>
              <a:t>EN 60970:2007 szerint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4330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6632"/>
            <a:ext cx="5976664" cy="665199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467544" y="548680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Papír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268547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3568" y="40466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Papír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56461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899592" y="476672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Papír</a:t>
            </a:r>
          </a:p>
        </p:txBody>
      </p:sp>
    </p:spTree>
    <p:extLst>
      <p:ext uri="{BB962C8B-B14F-4D97-AF65-F5344CB8AC3E}">
        <p14:creationId xmlns:p14="http://schemas.microsoft.com/office/powerpoint/2010/main" val="32942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27584" y="692696"/>
            <a:ext cx="259228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/>
              <a:t>Papír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034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83568" y="476672"/>
            <a:ext cx="3168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/>
              <a:t>Papír</a:t>
            </a:r>
            <a:endParaRPr lang="hu-HU" sz="4400" dirty="0"/>
          </a:p>
        </p:txBody>
      </p:sp>
    </p:spTree>
    <p:extLst>
      <p:ext uri="{BB962C8B-B14F-4D97-AF65-F5344CB8AC3E}">
        <p14:creationId xmlns:p14="http://schemas.microsoft.com/office/powerpoint/2010/main" val="8607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150"/>
            <a:ext cx="4850296" cy="450709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96" y="2693504"/>
            <a:ext cx="4293703" cy="416449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716016" y="116632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prstClr val="black"/>
                </a:solidFill>
              </a:rPr>
              <a:t>  </a:t>
            </a:r>
            <a:r>
              <a:rPr lang="hu-HU" sz="2400" b="1" dirty="0" smtClean="0">
                <a:solidFill>
                  <a:srgbClr val="F79646">
                    <a:lumMod val="50000"/>
                  </a:srgbClr>
                </a:solidFill>
              </a:rPr>
              <a:t>Polimerizációs fok: 294 </a:t>
            </a:r>
            <a:endParaRPr lang="hu-HU" sz="24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547664" y="6165304"/>
            <a:ext cx="3302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F79646">
                    <a:lumMod val="50000"/>
                  </a:srgbClr>
                </a:solidFill>
              </a:rPr>
              <a:t>Polimerizációs fok:1000</a:t>
            </a:r>
            <a:endParaRPr lang="hu-HU" sz="2400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" name="Balra nyíl 5"/>
          <p:cNvSpPr/>
          <p:nvPr/>
        </p:nvSpPr>
        <p:spPr>
          <a:xfrm flipV="1">
            <a:off x="4862466" y="578296"/>
            <a:ext cx="1593912" cy="2584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sp>
        <p:nvSpPr>
          <p:cNvPr id="7" name="Jobbra nyíl 6"/>
          <p:cNvSpPr/>
          <p:nvPr/>
        </p:nvSpPr>
        <p:spPr>
          <a:xfrm>
            <a:off x="2987824" y="6525345"/>
            <a:ext cx="172819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620688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Honnan származnak a részecskék?</a:t>
            </a:r>
          </a:p>
          <a:p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 smtClean="0"/>
              <a:t>Gyártási folyamat során, még feltöltés előtt    (Cellulóz szálak, vas, alumínium</a:t>
            </a:r>
            <a:r>
              <a:rPr lang="hu-HU" dirty="0"/>
              <a:t>)</a:t>
            </a:r>
            <a:r>
              <a:rPr lang="hu-H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A transzformátor rezgése az alkatrészek csiszolódását okozza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Mechanikus  átkapcsoló </a:t>
            </a:r>
          </a:p>
          <a:p>
            <a:pPr marL="285750" indent="-285750">
              <a:buFontTx/>
              <a:buChar char="-"/>
            </a:pPr>
            <a:r>
              <a:rPr lang="hu-HU" dirty="0" smtClean="0"/>
              <a:t>Ívelés az olajban</a:t>
            </a:r>
          </a:p>
          <a:p>
            <a:pPr marL="285750" indent="-285750">
              <a:buFontTx/>
              <a:buChar char="-"/>
            </a:pPr>
            <a:r>
              <a:rPr lang="hu-HU" dirty="0"/>
              <a:t>Helyi 500</a:t>
            </a:r>
            <a:r>
              <a:rPr lang="hu-HU" dirty="0">
                <a:latin typeface="Calibri"/>
              </a:rPr>
              <a:t>°C feletti melegpont szén részecskéket termel </a:t>
            </a:r>
            <a:endParaRPr lang="hu-HU" dirty="0" smtClean="0"/>
          </a:p>
          <a:p>
            <a:pPr marL="285750" indent="-285750">
              <a:buFontTx/>
              <a:buChar char="-"/>
            </a:pPr>
            <a:r>
              <a:rPr lang="hu-HU" dirty="0" smtClean="0"/>
              <a:t>Öregedés normál, vagy túlterhelt hőmérsékleten lassan üledéket hoz létre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latin typeface="Calibri"/>
              </a:rPr>
              <a:t>Szén részecskék az </a:t>
            </a:r>
            <a:r>
              <a:rPr lang="hu-HU" dirty="0" err="1" smtClean="0">
                <a:latin typeface="Calibri"/>
              </a:rPr>
              <a:t>OLTC-ből</a:t>
            </a:r>
            <a:r>
              <a:rPr lang="hu-HU" dirty="0" smtClean="0">
                <a:latin typeface="Calibri"/>
              </a:rPr>
              <a:t> is származhatnak</a:t>
            </a:r>
          </a:p>
          <a:p>
            <a:pPr marL="285750" indent="-285750">
              <a:buFontTx/>
              <a:buChar char="-"/>
            </a:pPr>
            <a:r>
              <a:rPr lang="hu-HU" dirty="0"/>
              <a:t>A fémes részecskék tipikus forrása a szivattyúk csapágyainak kopása</a:t>
            </a:r>
            <a:r>
              <a:rPr lang="hu-HU" dirty="0" smtClean="0"/>
              <a:t>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899592" y="4797152"/>
            <a:ext cx="6984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leggyakoribb három szennyező részecske a transzformátor olajban:</a:t>
            </a:r>
          </a:p>
          <a:p>
            <a:pPr lvl="0"/>
            <a:r>
              <a:rPr lang="hu-HU" dirty="0"/>
              <a:t>fémrészecskék (ezek a legkisebb méretűek 5-8 </a:t>
            </a:r>
            <a:r>
              <a:rPr lang="hu-HU" dirty="0" err="1"/>
              <a:t>μm</a:t>
            </a:r>
            <a:r>
              <a:rPr lang="hu-HU" dirty="0"/>
              <a:t>)</a:t>
            </a:r>
          </a:p>
          <a:p>
            <a:pPr lvl="0"/>
            <a:r>
              <a:rPr lang="hu-HU" dirty="0"/>
              <a:t>szénrészecskék</a:t>
            </a:r>
          </a:p>
          <a:p>
            <a:pPr lvl="0"/>
            <a:r>
              <a:rPr lang="hu-HU" dirty="0"/>
              <a:t>cellulóz a papír bomlásból (ezek a legnagyobbak)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008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642" y="188640"/>
            <a:ext cx="5464666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79512" y="116632"/>
            <a:ext cx="88569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u="sng" dirty="0" smtClean="0"/>
              <a:t>Részecskéknek tulajdonított meghibásodások</a:t>
            </a:r>
          </a:p>
          <a:p>
            <a:endParaRPr lang="hu-HU" sz="2000" b="1" dirty="0"/>
          </a:p>
          <a:p>
            <a:r>
              <a:rPr lang="hu-HU" sz="2000" b="1" dirty="0" smtClean="0"/>
              <a:t>Főképp U</a:t>
            </a:r>
            <a:r>
              <a:rPr lang="hu-HU" sz="2000" b="1" dirty="0" smtClean="0">
                <a:latin typeface="Calibri"/>
              </a:rPr>
              <a:t>&gt; 120 kV, (de 120 kV-os is)</a:t>
            </a:r>
          </a:p>
          <a:p>
            <a:endParaRPr lang="hu-HU" sz="2000" b="1" dirty="0" smtClean="0">
              <a:latin typeface="Calibri"/>
            </a:endParaRPr>
          </a:p>
          <a:p>
            <a:r>
              <a:rPr lang="hu-HU" sz="2000" b="1" dirty="0" err="1" smtClean="0">
                <a:latin typeface="Calibri"/>
              </a:rPr>
              <a:t>Pl</a:t>
            </a:r>
            <a:r>
              <a:rPr lang="hu-HU" sz="2000" b="1" dirty="0" smtClean="0">
                <a:latin typeface="Calibri"/>
              </a:rPr>
              <a:t>: </a:t>
            </a:r>
          </a:p>
          <a:p>
            <a:r>
              <a:rPr lang="hu-HU" sz="2000" b="1" dirty="0" smtClean="0">
                <a:latin typeface="Calibri"/>
              </a:rPr>
              <a:t>hűtőket kint hagyták a szabadban fél évig, a nedvesség lemállasztotta a belső festéket.                     Ívelés</a:t>
            </a:r>
          </a:p>
          <a:p>
            <a:endParaRPr lang="hu-HU" sz="2000" b="1" dirty="0" smtClean="0">
              <a:latin typeface="Calibri"/>
            </a:endParaRPr>
          </a:p>
          <a:p>
            <a:r>
              <a:rPr lang="hu-HU" sz="2000" b="1" dirty="0" err="1" smtClean="0">
                <a:latin typeface="Calibri"/>
              </a:rPr>
              <a:t>Al</a:t>
            </a:r>
            <a:r>
              <a:rPr lang="hu-HU" sz="2000" b="1" dirty="0" smtClean="0">
                <a:latin typeface="Calibri"/>
              </a:rPr>
              <a:t> hűtőkben acél pörgető, az olaj az alumínium falhoz ütögette,                                                   </a:t>
            </a:r>
          </a:p>
          <a:p>
            <a:r>
              <a:rPr lang="hu-HU" sz="2000" b="1" dirty="0">
                <a:latin typeface="Calibri"/>
              </a:rPr>
              <a:t> </a:t>
            </a:r>
            <a:r>
              <a:rPr lang="hu-HU" sz="2000" b="1" dirty="0" smtClean="0">
                <a:latin typeface="Calibri"/>
              </a:rPr>
              <a:t>                        </a:t>
            </a:r>
            <a:r>
              <a:rPr lang="hu-HU" sz="2000" b="1" dirty="0" err="1" smtClean="0">
                <a:latin typeface="Calibri"/>
              </a:rPr>
              <a:t>Al</a:t>
            </a:r>
            <a:r>
              <a:rPr lang="hu-HU" sz="2000" b="1" dirty="0" smtClean="0">
                <a:latin typeface="Calibri"/>
              </a:rPr>
              <a:t> részecskék szinte „átszúrták”  a szigetelést számos helyen.  </a:t>
            </a:r>
          </a:p>
          <a:p>
            <a:endParaRPr lang="hu-HU" sz="2000" b="1" dirty="0" smtClean="0">
              <a:latin typeface="Calibri"/>
            </a:endParaRPr>
          </a:p>
          <a:p>
            <a:r>
              <a:rPr lang="hu-HU" sz="2000" b="1" dirty="0" smtClean="0">
                <a:latin typeface="Calibri"/>
              </a:rPr>
              <a:t>Tipikus hibahely: átvezető szigetelő (árnyékolás és a torony közt ível)</a:t>
            </a:r>
          </a:p>
          <a:p>
            <a:endParaRPr lang="hu-HU" sz="2000" b="1" dirty="0">
              <a:latin typeface="Calibri"/>
            </a:endParaRPr>
          </a:p>
          <a:p>
            <a:r>
              <a:rPr lang="hu-HU" sz="2000" b="1" dirty="0" smtClean="0">
                <a:latin typeface="Calibri"/>
              </a:rPr>
              <a:t>Nagyfesz próbák átadás előtt: rájöttek, hogy az </a:t>
            </a:r>
            <a:r>
              <a:rPr lang="hu-HU" sz="2000" b="1" dirty="0" err="1" smtClean="0">
                <a:latin typeface="Calibri"/>
              </a:rPr>
              <a:t>olajat</a:t>
            </a:r>
            <a:r>
              <a:rPr lang="hu-HU" sz="2000" b="1" dirty="0" smtClean="0">
                <a:latin typeface="Calibri"/>
              </a:rPr>
              <a:t> szűrve tanácsos betölteni</a:t>
            </a:r>
          </a:p>
          <a:p>
            <a:r>
              <a:rPr lang="hu-HU" sz="2000" b="1" dirty="0" smtClean="0">
                <a:latin typeface="Calibri"/>
              </a:rPr>
              <a:t>Rengeteg volt a cellulóz szál (gyártásból kifolyólag)</a:t>
            </a:r>
          </a:p>
          <a:p>
            <a:r>
              <a:rPr lang="hu-HU" sz="2000" b="1" dirty="0" smtClean="0">
                <a:latin typeface="Calibri"/>
              </a:rPr>
              <a:t>Tipikus ívelési hely: átvezető </a:t>
            </a:r>
            <a:r>
              <a:rPr lang="hu-HU" sz="2000" b="1" dirty="0" err="1" smtClean="0">
                <a:latin typeface="Calibri"/>
              </a:rPr>
              <a:t>szig</a:t>
            </a:r>
            <a:r>
              <a:rPr lang="hu-HU" sz="2000" b="1" dirty="0" smtClean="0">
                <a:latin typeface="Calibri"/>
              </a:rPr>
              <a:t> árnyékolása és a tartály fala közt</a:t>
            </a:r>
          </a:p>
          <a:p>
            <a:r>
              <a:rPr lang="hu-HU" sz="2000" b="1" dirty="0" smtClean="0"/>
              <a:t> </a:t>
            </a:r>
            <a:endParaRPr lang="hu-HU" sz="2000" b="1" dirty="0"/>
          </a:p>
        </p:txBody>
      </p:sp>
      <p:sp>
        <p:nvSpPr>
          <p:cNvPr id="9" name="Jobbra nyíl 8"/>
          <p:cNvSpPr/>
          <p:nvPr/>
        </p:nvSpPr>
        <p:spPr>
          <a:xfrm>
            <a:off x="1259632" y="2060848"/>
            <a:ext cx="100811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Jobbra nyíl 10"/>
          <p:cNvSpPr/>
          <p:nvPr/>
        </p:nvSpPr>
        <p:spPr>
          <a:xfrm>
            <a:off x="323528" y="2979084"/>
            <a:ext cx="129614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11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755576" y="1052736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Legveszélyesebbek a fém részecskék, </a:t>
            </a:r>
          </a:p>
          <a:p>
            <a:endParaRPr lang="hu-HU" dirty="0"/>
          </a:p>
          <a:p>
            <a:r>
              <a:rPr lang="hu-HU" dirty="0" smtClean="0"/>
              <a:t>Cellulóz szálak  +  víz !!!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051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2"/>
            <a:ext cx="746125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83568" y="188640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Optikai  módon, lézerrel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96309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4" y="568245"/>
            <a:ext cx="8193974" cy="581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69" y="6457804"/>
            <a:ext cx="6912767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3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ép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6047"/>
            <a:ext cx="6768752" cy="654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4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078634"/>
              </p:ext>
            </p:extLst>
          </p:nvPr>
        </p:nvGraphicFramePr>
        <p:xfrm>
          <a:off x="251520" y="1124744"/>
          <a:ext cx="8540034" cy="4599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060"/>
                <a:gridCol w="1990935"/>
                <a:gridCol w="3573835"/>
                <a:gridCol w="1911204"/>
              </a:tblGrid>
              <a:tr h="661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 dirty="0">
                          <a:effectLst/>
                        </a:rPr>
                        <a:t>víz-tartalom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>
                          <a:effectLst/>
                        </a:rPr>
                        <a:t>szennyezés   &gt;5μm     db/ 100 ml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>
                          <a:effectLst/>
                        </a:rPr>
                        <a:t>átütési feszült-ség csökkenése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308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 dirty="0">
                          <a:effectLst/>
                        </a:rPr>
                        <a:t> 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 dirty="0">
                          <a:effectLst/>
                        </a:rPr>
                        <a:t>típusa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 dirty="0">
                          <a:effectLst/>
                        </a:rPr>
                        <a:t>tiszta/szennyezett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9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165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00" dirty="0">
                          <a:effectLst/>
                        </a:rPr>
                        <a:t> 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9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vas (45 μm)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2.000/200.000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50%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réz (45 μm)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2.000/  20.000 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(jó tartomány)</a:t>
                      </a:r>
                      <a:endParaRPr lang="hu-HU" sz="9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40%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cellulóz (45 μm)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2.000/100.000 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hu-HU" sz="2100" b="1" dirty="0" err="1">
                          <a:solidFill>
                            <a:srgbClr val="00B050"/>
                          </a:solidFill>
                          <a:effectLst/>
                        </a:rPr>
                        <a:t>megfel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. tart)</a:t>
                      </a:r>
                      <a:endParaRPr lang="hu-HU" sz="9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25%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10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alumínium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5.000/100.000 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(</a:t>
                      </a:r>
                      <a:r>
                        <a:rPr lang="hu-HU" sz="2100" b="1" dirty="0" err="1">
                          <a:solidFill>
                            <a:srgbClr val="00B050"/>
                          </a:solidFill>
                          <a:effectLst/>
                        </a:rPr>
                        <a:t>megfel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. tart)</a:t>
                      </a:r>
                      <a:endParaRPr lang="hu-HU" sz="9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25%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240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10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szén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200/20.000   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(jó tartomány)</a:t>
                      </a:r>
                      <a:endParaRPr lang="hu-HU" sz="9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15-29%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10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szén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200/100.000 </a:t>
                      </a:r>
                      <a:r>
                        <a:rPr lang="hu-HU" sz="2100" b="1" dirty="0">
                          <a:solidFill>
                            <a:srgbClr val="00B050"/>
                          </a:solidFill>
                          <a:effectLst/>
                        </a:rPr>
                        <a:t>(megfelelő tart.)</a:t>
                      </a:r>
                      <a:endParaRPr lang="hu-HU" sz="900" b="1" dirty="0">
                        <a:solidFill>
                          <a:srgbClr val="00B05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56%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240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 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14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15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cellulóz (por)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20-34%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  <a:tr h="3608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15 </a:t>
                      </a:r>
                      <a:r>
                        <a:rPr lang="hu-HU" sz="2100" dirty="0" err="1">
                          <a:effectLst/>
                        </a:rPr>
                        <a:t>ppm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cellulóz (szálas)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>
                          <a:effectLst/>
                        </a:rPr>
                        <a:t> </a:t>
                      </a:r>
                      <a:endParaRPr lang="hu-H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100" dirty="0">
                          <a:effectLst/>
                        </a:rPr>
                        <a:t>40-65%</a:t>
                      </a:r>
                      <a:endParaRPr lang="hu-H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38" marR="58838" marT="0" marB="0"/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95536" y="33265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Kísérleti adatok a részecskék hatásáról</a:t>
            </a:r>
          </a:p>
        </p:txBody>
      </p:sp>
    </p:spTree>
    <p:extLst>
      <p:ext uri="{BB962C8B-B14F-4D97-AF65-F5344CB8AC3E}">
        <p14:creationId xmlns:p14="http://schemas.microsoft.com/office/powerpoint/2010/main" val="201840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ím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3455987"/>
          </a:xfrm>
        </p:spPr>
        <p:txBody>
          <a:bodyPr/>
          <a:lstStyle/>
          <a:p>
            <a:pPr eaLnBrk="1" hangingPunct="1"/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/>
              <a:t/>
            </a:r>
            <a:br>
              <a:rPr lang="hu-HU" altLang="hu-HU" sz="1800" b="1" dirty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4000" b="1" dirty="0" err="1"/>
              <a:t>folyt.köv</a:t>
            </a:r>
            <a:r>
              <a:rPr lang="hu-HU" altLang="hu-HU" sz="4000" b="1" dirty="0"/>
              <a:t>.</a:t>
            </a:r>
            <a:r>
              <a:rPr lang="hu-HU" altLang="hu-HU" sz="1800" b="1" dirty="0" smtClean="0"/>
              <a:t/>
            </a:r>
            <a:br>
              <a:rPr lang="hu-HU" altLang="hu-HU" sz="1800" b="1" dirty="0" smtClean="0"/>
            </a:br>
            <a:r>
              <a:rPr lang="hu-HU" altLang="hu-HU" sz="4000" b="1" dirty="0" smtClean="0"/>
              <a:t>Köszönöm a figyelmet!</a:t>
            </a:r>
            <a:br>
              <a:rPr lang="hu-HU" altLang="hu-HU" sz="4000" b="1" dirty="0" smtClean="0"/>
            </a:br>
            <a:endParaRPr lang="hu-HU" altLang="hu-HU" sz="4000" dirty="0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4149725"/>
            <a:ext cx="6400800" cy="244762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altLang="hu-HU" sz="1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sz="1800" dirty="0" smtClean="0">
                <a:solidFill>
                  <a:schemeClr val="tx1"/>
                </a:solidFill>
              </a:rPr>
              <a:t> 2018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hu-HU" altLang="hu-HU" dirty="0" smtClean="0">
                <a:solidFill>
                  <a:schemeClr val="tx1"/>
                </a:solidFill>
              </a:rPr>
              <a:t>   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zsuzsagsz</a:t>
            </a:r>
            <a:r>
              <a:rPr lang="hu-HU" altLang="hu-HU" sz="2000" dirty="0" smtClean="0">
                <a:solidFill>
                  <a:srgbClr val="3333FF"/>
                </a:solidFill>
              </a:rPr>
              <a:t>@</a:t>
            </a:r>
            <a:r>
              <a:rPr lang="hu-HU" altLang="hu-HU" sz="2000" dirty="0" err="1" smtClean="0">
                <a:solidFill>
                  <a:srgbClr val="3333FF"/>
                </a:solidFill>
              </a:rPr>
              <a:t>gmail.com</a:t>
            </a:r>
            <a:endParaRPr lang="hu-HU" altLang="hu-HU" sz="2000" dirty="0" smtClean="0">
              <a:solidFill>
                <a:srgbClr val="3333FF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hu-HU" dirty="0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41313"/>
            <a:ext cx="3382962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96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32"/>
            <a:ext cx="3886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149" y="2826749"/>
            <a:ext cx="6718300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3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575" y="1657350"/>
            <a:ext cx="629285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31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9529222"/>
              </p:ext>
            </p:extLst>
          </p:nvPr>
        </p:nvGraphicFramePr>
        <p:xfrm>
          <a:off x="611560" y="2420888"/>
          <a:ext cx="7632847" cy="1872208"/>
        </p:xfrm>
        <a:graphic>
          <a:graphicData uri="http://schemas.openxmlformats.org/drawingml/2006/table">
            <a:tbl>
              <a:tblPr firstRow="1" firstCol="1" bandRow="1"/>
              <a:tblGrid>
                <a:gridCol w="3463212"/>
                <a:gridCol w="4169635"/>
              </a:tblGrid>
              <a:tr h="1008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mérő cella [</a:t>
                      </a:r>
                      <a:r>
                        <a:rPr lang="hu-HU" sz="2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μm</a:t>
                      </a:r>
                      <a:r>
                        <a:rPr lang="hu-H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mérhető részecskék [</a:t>
                      </a:r>
                      <a:r>
                        <a:rPr lang="hu-HU" sz="28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μm</a:t>
                      </a:r>
                      <a:r>
                        <a:rPr lang="hu-H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500*500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1-400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9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mulatív részecskeméré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Könyvjelző 1" time="627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2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4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észecske méré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contrast="40000"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948678"/>
              </p:ext>
            </p:extLst>
          </p:nvPr>
        </p:nvGraphicFramePr>
        <p:xfrm>
          <a:off x="827584" y="1484784"/>
          <a:ext cx="7200800" cy="1944215"/>
        </p:xfrm>
        <a:graphic>
          <a:graphicData uri="http://schemas.openxmlformats.org/drawingml/2006/table">
            <a:tbl>
              <a:tblPr firstRow="1" firstCol="1" bandRow="1"/>
              <a:tblGrid>
                <a:gridCol w="1349998"/>
                <a:gridCol w="730844"/>
                <a:gridCol w="731654"/>
                <a:gridCol w="730844"/>
                <a:gridCol w="731654"/>
                <a:gridCol w="731654"/>
                <a:gridCol w="730844"/>
                <a:gridCol w="731654"/>
                <a:gridCol w="731654"/>
              </a:tblGrid>
              <a:tr h="8563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ml olajban számolt részecskék száma méret szerint </a:t>
                      </a:r>
                      <a:endParaRPr lang="hu-HU" sz="20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hu-H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μm-ben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mérve)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71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méret 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hu-H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μm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&gt;4.0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&gt;6.0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&gt;10.0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&gt;14.0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&gt;21.0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&gt;25.0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&gt;38.0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&gt;70.0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0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db</a:t>
                      </a:r>
                      <a:r>
                        <a:rPr lang="hu-HU" sz="1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hu-H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8394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588203"/>
              </p:ext>
            </p:extLst>
          </p:nvPr>
        </p:nvGraphicFramePr>
        <p:xfrm>
          <a:off x="899592" y="4437111"/>
          <a:ext cx="7200799" cy="1944217"/>
        </p:xfrm>
        <a:graphic>
          <a:graphicData uri="http://schemas.openxmlformats.org/drawingml/2006/table">
            <a:tbl>
              <a:tblPr firstRow="1" firstCol="1" bandRow="1"/>
              <a:tblGrid>
                <a:gridCol w="1349999"/>
                <a:gridCol w="730845"/>
                <a:gridCol w="731653"/>
                <a:gridCol w="730845"/>
                <a:gridCol w="731653"/>
                <a:gridCol w="731653"/>
                <a:gridCol w="730845"/>
                <a:gridCol w="731653"/>
                <a:gridCol w="731653"/>
              </a:tblGrid>
              <a:tr h="8837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ml olajban számolt részecskék száma méret </a:t>
                      </a:r>
                      <a:r>
                        <a:rPr lang="hu-HU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szerint </a:t>
                      </a:r>
                      <a:endParaRPr lang="hu-HU" sz="200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hu-H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μm-ben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mérve)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5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méret 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hu-HU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μm</a:t>
                      </a:r>
                      <a:r>
                        <a:rPr lang="hu-HU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4-6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6-10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10-14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14-21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21-25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25-38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38-70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&gt;70.0</a:t>
                      </a:r>
                      <a:endParaRPr lang="hu-HU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db 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6420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539552" y="3757682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jelentése </a:t>
            </a:r>
            <a:r>
              <a:rPr lang="hu-HU" dirty="0" smtClean="0">
                <a:solidFill>
                  <a:srgbClr val="0070C0"/>
                </a:solidFill>
              </a:rPr>
              <a:t>másképpen (differenciál számolás)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395536" y="404664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 smtClean="0">
              <a:solidFill>
                <a:srgbClr val="0070C0"/>
              </a:solidFill>
            </a:endParaRPr>
          </a:p>
          <a:p>
            <a:r>
              <a:rPr lang="hu-HU" dirty="0" smtClean="0">
                <a:solidFill>
                  <a:srgbClr val="0070C0"/>
                </a:solidFill>
              </a:rPr>
              <a:t>A </a:t>
            </a:r>
            <a:r>
              <a:rPr lang="hu-HU" dirty="0" err="1">
                <a:solidFill>
                  <a:srgbClr val="0070C0"/>
                </a:solidFill>
              </a:rPr>
              <a:t>Pamas</a:t>
            </a:r>
            <a:r>
              <a:rPr lang="hu-HU" dirty="0">
                <a:solidFill>
                  <a:srgbClr val="0070C0"/>
                </a:solidFill>
              </a:rPr>
              <a:t> részecskeszámláló berendezés, és a szabvány </a:t>
            </a:r>
            <a:r>
              <a:rPr lang="hu-HU" u="sng" dirty="0">
                <a:solidFill>
                  <a:srgbClr val="0070C0"/>
                </a:solidFill>
              </a:rPr>
              <a:t>kumulatívan </a:t>
            </a:r>
            <a:r>
              <a:rPr lang="hu-HU" dirty="0">
                <a:solidFill>
                  <a:srgbClr val="0070C0"/>
                </a:solidFill>
              </a:rPr>
              <a:t>számolja össze a </a:t>
            </a:r>
            <a:r>
              <a:rPr lang="hu-HU" dirty="0" err="1">
                <a:solidFill>
                  <a:srgbClr val="0070C0"/>
                </a:solidFill>
              </a:rPr>
              <a:t>μm-ben</a:t>
            </a:r>
            <a:r>
              <a:rPr lang="hu-HU" dirty="0">
                <a:solidFill>
                  <a:srgbClr val="0070C0"/>
                </a:solidFill>
              </a:rPr>
              <a:t> mért méret szerint a részecskéket</a:t>
            </a:r>
            <a:r>
              <a:rPr lang="hu-HU" dirty="0"/>
              <a:t>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395536" y="11663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/>
              <a:t>MSZ </a:t>
            </a:r>
            <a:r>
              <a:rPr lang="hu-HU" sz="2800" b="1" dirty="0"/>
              <a:t>EN 60970:2007 szerint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48078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34395</TotalTime>
  <Words>570</Words>
  <Application>Microsoft Office PowerPoint</Application>
  <PresentationFormat>Diavetítés a képernyőre (4:3 oldalarány)</PresentationFormat>
  <Paragraphs>215</Paragraphs>
  <Slides>33</Slides>
  <Notes>2</Notes>
  <HiddenSlides>0</HiddenSlides>
  <MMClips>4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33</vt:i4>
      </vt:variant>
    </vt:vector>
  </HeadingPairs>
  <TitlesOfParts>
    <vt:vector size="34" baseType="lpstr">
      <vt:lpstr>1_Office-téma</vt:lpstr>
      <vt:lpstr>       dr. Gaál-Szabó Zsuzsanna  2018 – A diagnosztika bővülésének éve 1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         folyt.köv. Köszönöm a figyelmet!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Gaál-Szabó Zsuzsanna (Energochem Kft) – dr. Nádor Gábor (CG Electric Systems Hungary Zrt.) Magas hőállóságú szigetelőpapírok használata nagyfeszültségű transzformátorokban</dc:title>
  <dc:creator>Itthoni</dc:creator>
  <cp:lastModifiedBy>Itthoni</cp:lastModifiedBy>
  <cp:revision>584</cp:revision>
  <dcterms:created xsi:type="dcterms:W3CDTF">2015-05-26T15:20:00Z</dcterms:created>
  <dcterms:modified xsi:type="dcterms:W3CDTF">2019-04-22T07:50:01Z</dcterms:modified>
</cp:coreProperties>
</file>